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4F_D9E69F06.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omments/modernComment_11B_C87ADEFE.xml" ContentType="application/vnd.ms-powerpoint.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omments/modernComment_12BB_DB6AD9FC.xml" ContentType="application/vnd.ms-powerpoint.comments+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3.xml" ContentType="application/vnd.openxmlformats-officedocument.drawingml.chartshape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49"/>
  </p:notesMasterIdLst>
  <p:sldIdLst>
    <p:sldId id="4807" r:id="rId6"/>
    <p:sldId id="266" r:id="rId7"/>
    <p:sldId id="279" r:id="rId8"/>
    <p:sldId id="281" r:id="rId9"/>
    <p:sldId id="260" r:id="rId10"/>
    <p:sldId id="284" r:id="rId11"/>
    <p:sldId id="285" r:id="rId12"/>
    <p:sldId id="286" r:id="rId13"/>
    <p:sldId id="302" r:id="rId14"/>
    <p:sldId id="303" r:id="rId15"/>
    <p:sldId id="347" r:id="rId16"/>
    <p:sldId id="304" r:id="rId17"/>
    <p:sldId id="306" r:id="rId18"/>
    <p:sldId id="307" r:id="rId19"/>
    <p:sldId id="344" r:id="rId20"/>
    <p:sldId id="345" r:id="rId21"/>
    <p:sldId id="268" r:id="rId22"/>
    <p:sldId id="270" r:id="rId23"/>
    <p:sldId id="289" r:id="rId24"/>
    <p:sldId id="335" r:id="rId25"/>
    <p:sldId id="4808" r:id="rId26"/>
    <p:sldId id="283" r:id="rId27"/>
    <p:sldId id="3850" r:id="rId28"/>
    <p:sldId id="3769" r:id="rId29"/>
    <p:sldId id="338" r:id="rId30"/>
    <p:sldId id="337" r:id="rId31"/>
    <p:sldId id="336" r:id="rId32"/>
    <p:sldId id="340" r:id="rId33"/>
    <p:sldId id="339" r:id="rId34"/>
    <p:sldId id="341" r:id="rId35"/>
    <p:sldId id="309" r:id="rId36"/>
    <p:sldId id="310" r:id="rId37"/>
    <p:sldId id="343" r:id="rId38"/>
    <p:sldId id="258" r:id="rId39"/>
    <p:sldId id="2628" r:id="rId40"/>
    <p:sldId id="4806" r:id="rId41"/>
    <p:sldId id="4795" r:id="rId42"/>
    <p:sldId id="259" r:id="rId43"/>
    <p:sldId id="273" r:id="rId44"/>
    <p:sldId id="261" r:id="rId45"/>
    <p:sldId id="275" r:id="rId46"/>
    <p:sldId id="264" r:id="rId47"/>
    <p:sldId id="28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AE6082-6529-5ED0-FC2F-A134E7B123BA}" name="Byrone" initials="B" userId="6614d18e8600f13c" providerId="Windows Live"/>
  <p188:author id="{2520E7D1-03A3-7B57-6782-3288E90BBAD6}" name="Shepherd Machekera" initials="SM" userId="S::smachekera@zhi.co.zw::0cd064e0-5fee-4380-a2c5-f34a32eaae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3.xml"/><Relationship Id="rId4" Type="http://schemas.openxmlformats.org/officeDocument/2006/relationships/package" Target="../embeddings/Microsoft_Excel_Worksheet3.xlsx"/></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Elimon%20Nyamambi\Documents\WEEKLY%20POWER%20POINT%20GRAPHS%20AND%20TABLES%202022\FY23%20EXCEL%20%20WORKING%20FILE.xlsx" TargetMode="External"/><Relationship Id="rId4"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290016063876718E-2"/>
          <c:y val="3.5591461587183001E-2"/>
          <c:w val="0.93923578030454546"/>
          <c:h val="0.82683826453511489"/>
        </c:manualLayout>
      </c:layout>
      <c:barChart>
        <c:barDir val="col"/>
        <c:grouping val="stacked"/>
        <c:varyColors val="0"/>
        <c:ser>
          <c:idx val="0"/>
          <c:order val="0"/>
          <c:tx>
            <c:strRef>
              <c:f>Sheet1!$B$1</c:f>
              <c:strCache>
                <c:ptCount val="1"/>
                <c:pt idx="0">
                  <c:v> Defaulters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Sheet1!$B$2:$B$5</c:f>
              <c:numCache>
                <c:formatCode>General</c:formatCode>
                <c:ptCount val="4"/>
                <c:pt idx="0">
                  <c:v>1166</c:v>
                </c:pt>
                <c:pt idx="1">
                  <c:v>1242</c:v>
                </c:pt>
              </c:numCache>
            </c:numRef>
          </c:val>
          <c:extLst>
            <c:ext xmlns:c16="http://schemas.microsoft.com/office/drawing/2014/chart" uri="{C3380CC4-5D6E-409C-BE32-E72D297353CC}">
              <c16:uniqueId val="{00000000-0F7D-4D88-BA19-0F8BA5ABA752}"/>
            </c:ext>
          </c:extLst>
        </c:ser>
        <c:ser>
          <c:idx val="1"/>
          <c:order val="1"/>
          <c:tx>
            <c:strRef>
              <c:f>Sheet1!$C$1</c:f>
              <c:strCache>
                <c:ptCount val="1"/>
                <c:pt idx="0">
                  <c:v>True Defaulters</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Sheet1!$C$2:$C$5</c:f>
              <c:numCache>
                <c:formatCode>General</c:formatCode>
                <c:ptCount val="4"/>
                <c:pt idx="2">
                  <c:v>856</c:v>
                </c:pt>
              </c:numCache>
            </c:numRef>
          </c:val>
          <c:extLst>
            <c:ext xmlns:c16="http://schemas.microsoft.com/office/drawing/2014/chart" uri="{C3380CC4-5D6E-409C-BE32-E72D297353CC}">
              <c16:uniqueId val="{00000001-0F7D-4D88-BA19-0F8BA5ABA752}"/>
            </c:ext>
          </c:extLst>
        </c:ser>
        <c:ser>
          <c:idx val="2"/>
          <c:order val="2"/>
          <c:tx>
            <c:strRef>
              <c:f>Sheet1!$D$1</c:f>
              <c:strCache>
                <c:ptCount val="1"/>
                <c:pt idx="0">
                  <c:v>Returned to care</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Sheet1!$D$2:$D$5</c:f>
              <c:numCache>
                <c:formatCode>General</c:formatCode>
                <c:ptCount val="4"/>
                <c:pt idx="3">
                  <c:v>623</c:v>
                </c:pt>
              </c:numCache>
            </c:numRef>
          </c:val>
          <c:extLst>
            <c:ext xmlns:c16="http://schemas.microsoft.com/office/drawing/2014/chart" uri="{C3380CC4-5D6E-409C-BE32-E72D297353CC}">
              <c16:uniqueId val="{00000002-0F7D-4D88-BA19-0F8BA5ABA752}"/>
            </c:ext>
          </c:extLst>
        </c:ser>
        <c:ser>
          <c:idx val="3"/>
          <c:order val="3"/>
          <c:tx>
            <c:strRef>
              <c:f>Sheet1!$E$1</c:f>
              <c:strCache>
                <c:ptCount val="1"/>
                <c:pt idx="0">
                  <c:v>Still in Care</c:v>
                </c:pt>
              </c:strCache>
            </c:strRef>
          </c:tx>
          <c:spPr>
            <a:solidFill>
              <a:srgbClr val="00B050"/>
            </a:solidFill>
            <a:ln>
              <a:noFill/>
            </a:ln>
            <a:effectLst/>
          </c:spPr>
          <c:invertIfNegative val="0"/>
          <c:dLbls>
            <c:dLbl>
              <c:idx val="2"/>
              <c:layout>
                <c:manualLayout>
                  <c:x val="-1.0721826269774488E-3"/>
                  <c:y val="-8.417508417508417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Sheet1!$E$2:$E$5</c:f>
              <c:numCache>
                <c:formatCode>General</c:formatCode>
                <c:ptCount val="4"/>
                <c:pt idx="2">
                  <c:v>313</c:v>
                </c:pt>
              </c:numCache>
            </c:numRef>
          </c:val>
          <c:extLst>
            <c:ext xmlns:c16="http://schemas.microsoft.com/office/drawing/2014/chart" uri="{C3380CC4-5D6E-409C-BE32-E72D297353CC}">
              <c16:uniqueId val="{00000004-0F7D-4D88-BA19-0F8BA5ABA752}"/>
            </c:ext>
          </c:extLst>
        </c:ser>
        <c:ser>
          <c:idx val="4"/>
          <c:order val="4"/>
          <c:tx>
            <c:strRef>
              <c:f>Sheet1!$F$1</c:f>
              <c:strCache>
                <c:ptCount val="1"/>
                <c:pt idx="0">
                  <c:v>Dead</c:v>
                </c:pt>
              </c:strCache>
            </c:strRef>
          </c:tx>
          <c:spPr>
            <a:solidFill>
              <a:srgbClr val="FF0000"/>
            </a:solidFill>
            <a:ln>
              <a:noFill/>
            </a:ln>
            <a:effectLst/>
          </c:spPr>
          <c:invertIfNegative val="0"/>
          <c:dLbls>
            <c:dLbl>
              <c:idx val="2"/>
              <c:layout>
                <c:manualLayout>
                  <c:x val="-4.288730507909874E-3"/>
                  <c:y val="-9.10962585935793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F7D-4D88-BA19-0F8BA5ABA752}"/>
                </c:ext>
              </c:extLst>
            </c:dLbl>
            <c:dLbl>
              <c:idx val="3"/>
              <c:layout>
                <c:manualLayout>
                  <c:x val="-1.5725163537238186E-16"/>
                  <c:y val="-2.31481481481481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Sheet1!$F$2:$F$5</c:f>
              <c:numCache>
                <c:formatCode>General</c:formatCode>
                <c:ptCount val="4"/>
                <c:pt idx="2">
                  <c:v>5</c:v>
                </c:pt>
              </c:numCache>
            </c:numRef>
          </c:val>
          <c:extLst>
            <c:ext xmlns:c16="http://schemas.microsoft.com/office/drawing/2014/chart" uri="{C3380CC4-5D6E-409C-BE32-E72D297353CC}">
              <c16:uniqueId val="{00000007-0F7D-4D88-BA19-0F8BA5ABA752}"/>
            </c:ext>
          </c:extLst>
        </c:ser>
        <c:ser>
          <c:idx val="5"/>
          <c:order val="5"/>
          <c:tx>
            <c:strRef>
              <c:f>Sheet1!$G$1</c:f>
              <c:strCache>
                <c:ptCount val="1"/>
                <c:pt idx="0">
                  <c:v>IIT</c:v>
                </c:pt>
              </c:strCache>
            </c:strRef>
          </c:tx>
          <c:spPr>
            <a:solidFill>
              <a:srgbClr val="7030A0"/>
            </a:solidFill>
            <a:ln>
              <a:noFill/>
            </a:ln>
            <a:effectLst/>
          </c:spPr>
          <c:invertIfNegative val="0"/>
          <c:dLbls>
            <c:dLbl>
              <c:idx val="3"/>
              <c:layout>
                <c:manualLayout>
                  <c:x val="-1.072182626977606E-3"/>
                  <c:y val="-4.5447172378329632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Sheet1!$G$2:$G$5</c:f>
              <c:numCache>
                <c:formatCode>General</c:formatCode>
                <c:ptCount val="4"/>
                <c:pt idx="3">
                  <c:v>30</c:v>
                </c:pt>
              </c:numCache>
            </c:numRef>
          </c:val>
          <c:extLst>
            <c:ext xmlns:c16="http://schemas.microsoft.com/office/drawing/2014/chart" uri="{C3380CC4-5D6E-409C-BE32-E72D297353CC}">
              <c16:uniqueId val="{00000009-0F7D-4D88-BA19-0F8BA5ABA752}"/>
            </c:ext>
          </c:extLst>
        </c:ser>
        <c:ser>
          <c:idx val="6"/>
          <c:order val="6"/>
          <c:tx>
            <c:strRef>
              <c:f>Sheet1!$H$1</c:f>
              <c:strCache>
                <c:ptCount val="1"/>
                <c:pt idx="0">
                  <c:v>Still being tracked</c:v>
                </c:pt>
              </c:strCache>
            </c:strRef>
          </c:tx>
          <c:spPr>
            <a:noFill/>
            <a:ln>
              <a:solidFill>
                <a:srgbClr val="000000"/>
              </a:solidFill>
              <a:prstDash val="dashDot"/>
            </a:ln>
            <a:effectLst/>
          </c:spPr>
          <c:invertIfNegative val="0"/>
          <c:dLbls>
            <c:dLbl>
              <c:idx val="2"/>
              <c:layout>
                <c:manualLayout>
                  <c:x val="0"/>
                  <c:y val="-1.809034023905957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Sheet1!$H$2:$H$5</c:f>
              <c:numCache>
                <c:formatCode>General</c:formatCode>
                <c:ptCount val="4"/>
                <c:pt idx="2">
                  <c:v>73</c:v>
                </c:pt>
              </c:numCache>
            </c:numRef>
          </c:val>
          <c:extLst>
            <c:ext xmlns:c16="http://schemas.microsoft.com/office/drawing/2014/chart" uri="{C3380CC4-5D6E-409C-BE32-E72D297353CC}">
              <c16:uniqueId val="{0000000B-0F7D-4D88-BA19-0F8BA5ABA752}"/>
            </c:ext>
          </c:extLst>
        </c:ser>
        <c:dLbls>
          <c:dLblPos val="ctr"/>
          <c:showLegendKey val="0"/>
          <c:showVal val="1"/>
          <c:showCatName val="0"/>
          <c:showSerName val="0"/>
          <c:showPercent val="0"/>
          <c:showBubbleSize val="0"/>
        </c:dLbls>
        <c:gapWidth val="150"/>
        <c:overlap val="100"/>
        <c:axId val="-735275040"/>
        <c:axId val="-735262528"/>
      </c:barChart>
      <c:catAx>
        <c:axId val="-73527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35262528"/>
        <c:crosses val="autoZero"/>
        <c:auto val="1"/>
        <c:lblAlgn val="ctr"/>
        <c:lblOffset val="100"/>
        <c:noMultiLvlLbl val="0"/>
      </c:catAx>
      <c:valAx>
        <c:axId val="-7352625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3527504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8249885658924052E-2"/>
          <c:y val="0.26218058914311992"/>
          <c:w val="0.93923578030454546"/>
          <c:h val="0.58819656274656851"/>
        </c:manualLayout>
      </c:layout>
      <c:barChart>
        <c:barDir val="col"/>
        <c:grouping val="stacked"/>
        <c:varyColors val="0"/>
        <c:ser>
          <c:idx val="0"/>
          <c:order val="0"/>
          <c:tx>
            <c:strRef>
              <c:f>Sheet1!$B$1</c:f>
              <c:strCache>
                <c:ptCount val="1"/>
                <c:pt idx="0">
                  <c:v> Defaulters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Sheet1!$B$2:$B$5</c:f>
              <c:numCache>
                <c:formatCode>General</c:formatCode>
                <c:ptCount val="4"/>
                <c:pt idx="0">
                  <c:v>20</c:v>
                </c:pt>
                <c:pt idx="1">
                  <c:v>20</c:v>
                </c:pt>
              </c:numCache>
            </c:numRef>
          </c:val>
          <c:extLst>
            <c:ext xmlns:c16="http://schemas.microsoft.com/office/drawing/2014/chart" uri="{C3380CC4-5D6E-409C-BE32-E72D297353CC}">
              <c16:uniqueId val="{00000000-0F7D-4D88-BA19-0F8BA5ABA752}"/>
            </c:ext>
          </c:extLst>
        </c:ser>
        <c:ser>
          <c:idx val="1"/>
          <c:order val="1"/>
          <c:tx>
            <c:strRef>
              <c:f>Sheet1!$C$1</c:f>
              <c:strCache>
                <c:ptCount val="1"/>
                <c:pt idx="0">
                  <c:v>True Defaulters</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Sheet1!$C$2:$C$5</c:f>
              <c:numCache>
                <c:formatCode>General</c:formatCode>
                <c:ptCount val="4"/>
                <c:pt idx="2">
                  <c:v>12</c:v>
                </c:pt>
              </c:numCache>
            </c:numRef>
          </c:val>
          <c:extLst>
            <c:ext xmlns:c16="http://schemas.microsoft.com/office/drawing/2014/chart" uri="{C3380CC4-5D6E-409C-BE32-E72D297353CC}">
              <c16:uniqueId val="{00000001-0F7D-4D88-BA19-0F8BA5ABA752}"/>
            </c:ext>
          </c:extLst>
        </c:ser>
        <c:ser>
          <c:idx val="2"/>
          <c:order val="2"/>
          <c:tx>
            <c:strRef>
              <c:f>Sheet1!$D$1</c:f>
              <c:strCache>
                <c:ptCount val="1"/>
                <c:pt idx="0">
                  <c:v>Returned to care</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Sheet1!$D$2:$D$5</c:f>
              <c:numCache>
                <c:formatCode>General</c:formatCode>
                <c:ptCount val="4"/>
                <c:pt idx="3">
                  <c:v>5</c:v>
                </c:pt>
              </c:numCache>
            </c:numRef>
          </c:val>
          <c:extLst>
            <c:ext xmlns:c16="http://schemas.microsoft.com/office/drawing/2014/chart" uri="{C3380CC4-5D6E-409C-BE32-E72D297353CC}">
              <c16:uniqueId val="{00000002-0F7D-4D88-BA19-0F8BA5ABA752}"/>
            </c:ext>
          </c:extLst>
        </c:ser>
        <c:ser>
          <c:idx val="3"/>
          <c:order val="3"/>
          <c:tx>
            <c:strRef>
              <c:f>Sheet1!$E$1</c:f>
              <c:strCache>
                <c:ptCount val="1"/>
                <c:pt idx="0">
                  <c:v>Still in Care</c:v>
                </c:pt>
              </c:strCache>
            </c:strRef>
          </c:tx>
          <c:spPr>
            <a:solidFill>
              <a:srgbClr val="00B050"/>
            </a:solidFill>
            <a:ln>
              <a:noFill/>
            </a:ln>
            <a:effectLst/>
          </c:spPr>
          <c:invertIfNegative val="0"/>
          <c:dLbls>
            <c:dLbl>
              <c:idx val="2"/>
              <c:layout>
                <c:manualLayout>
                  <c:x val="-1.0721826269774488E-3"/>
                  <c:y val="-8.417508417508417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Sheet1!$E$2:$E$5</c:f>
              <c:numCache>
                <c:formatCode>General</c:formatCode>
                <c:ptCount val="4"/>
              </c:numCache>
            </c:numRef>
          </c:val>
          <c:extLst>
            <c:ext xmlns:c16="http://schemas.microsoft.com/office/drawing/2014/chart" uri="{C3380CC4-5D6E-409C-BE32-E72D297353CC}">
              <c16:uniqueId val="{00000004-0F7D-4D88-BA19-0F8BA5ABA752}"/>
            </c:ext>
          </c:extLst>
        </c:ser>
        <c:ser>
          <c:idx val="4"/>
          <c:order val="4"/>
          <c:tx>
            <c:strRef>
              <c:f>Sheet1!$F$1</c:f>
              <c:strCache>
                <c:ptCount val="1"/>
                <c:pt idx="0">
                  <c:v>Dead</c:v>
                </c:pt>
              </c:strCache>
            </c:strRef>
          </c:tx>
          <c:spPr>
            <a:solidFill>
              <a:srgbClr val="FF0000"/>
            </a:solidFill>
            <a:ln>
              <a:noFill/>
            </a:ln>
            <a:effectLst/>
          </c:spPr>
          <c:invertIfNegative val="0"/>
          <c:dLbls>
            <c:dLbl>
              <c:idx val="2"/>
              <c:layout>
                <c:manualLayout>
                  <c:x val="-4.288730507909874E-3"/>
                  <c:y val="-9.10962585935793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F7D-4D88-BA19-0F8BA5ABA752}"/>
                </c:ext>
              </c:extLst>
            </c:dLbl>
            <c:dLbl>
              <c:idx val="3"/>
              <c:layout>
                <c:manualLayout>
                  <c:x val="-1.5725163537238186E-16"/>
                  <c:y val="-2.31481481481481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Sheet1!$F$2:$F$5</c:f>
              <c:numCache>
                <c:formatCode>General</c:formatCode>
                <c:ptCount val="4"/>
              </c:numCache>
            </c:numRef>
          </c:val>
          <c:extLst>
            <c:ext xmlns:c16="http://schemas.microsoft.com/office/drawing/2014/chart" uri="{C3380CC4-5D6E-409C-BE32-E72D297353CC}">
              <c16:uniqueId val="{00000007-0F7D-4D88-BA19-0F8BA5ABA752}"/>
            </c:ext>
          </c:extLst>
        </c:ser>
        <c:ser>
          <c:idx val="5"/>
          <c:order val="5"/>
          <c:tx>
            <c:strRef>
              <c:f>Sheet1!$G$1</c:f>
              <c:strCache>
                <c:ptCount val="1"/>
                <c:pt idx="0">
                  <c:v>IIT</c:v>
                </c:pt>
              </c:strCache>
            </c:strRef>
          </c:tx>
          <c:spPr>
            <a:solidFill>
              <a:srgbClr val="7030A0"/>
            </a:solidFill>
            <a:ln>
              <a:noFill/>
            </a:ln>
            <a:effectLst/>
          </c:spPr>
          <c:invertIfNegative val="0"/>
          <c:dLbls>
            <c:dLbl>
              <c:idx val="3"/>
              <c:layout>
                <c:manualLayout>
                  <c:x val="-1.072182626977606E-3"/>
                  <c:y val="-4.5447172378329632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Sheet1!$G$2:$G$5</c:f>
              <c:numCache>
                <c:formatCode>General</c:formatCode>
                <c:ptCount val="4"/>
                <c:pt idx="3">
                  <c:v>7</c:v>
                </c:pt>
              </c:numCache>
            </c:numRef>
          </c:val>
          <c:extLst>
            <c:ext xmlns:c16="http://schemas.microsoft.com/office/drawing/2014/chart" uri="{C3380CC4-5D6E-409C-BE32-E72D297353CC}">
              <c16:uniqueId val="{00000009-0F7D-4D88-BA19-0F8BA5ABA752}"/>
            </c:ext>
          </c:extLst>
        </c:ser>
        <c:ser>
          <c:idx val="6"/>
          <c:order val="6"/>
          <c:tx>
            <c:strRef>
              <c:f>Sheet1!$H$1</c:f>
              <c:strCache>
                <c:ptCount val="1"/>
                <c:pt idx="0">
                  <c:v>Still being tracked</c:v>
                </c:pt>
              </c:strCache>
            </c:strRef>
          </c:tx>
          <c:spPr>
            <a:noFill/>
            <a:ln>
              <a:solidFill>
                <a:srgbClr val="000000"/>
              </a:solidFill>
              <a:prstDash val="dashDot"/>
            </a:ln>
            <a:effectLst/>
          </c:spPr>
          <c:invertIfNegative val="0"/>
          <c:dLbls>
            <c:dLbl>
              <c:idx val="2"/>
              <c:layout>
                <c:manualLayout>
                  <c:x val="0"/>
                  <c:y val="-1.8090340239059574E-2"/>
                </c:manualLayout>
              </c:layout>
              <c:tx>
                <c:rich>
                  <a:bodyPr/>
                  <a:lstStyle/>
                  <a:p>
                    <a:r>
                      <a:rPr lang="en-US" dirty="0"/>
                      <a:t>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F7D-4D88-BA19-0F8BA5ABA75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Registered Defaulters</c:v>
                </c:pt>
                <c:pt idx="1">
                  <c:v>Defaulters tracked</c:v>
                </c:pt>
                <c:pt idx="2">
                  <c:v>Defaulter tracking outcome</c:v>
                </c:pt>
                <c:pt idx="3">
                  <c:v>Final outcome</c:v>
                </c:pt>
              </c:strCache>
            </c:strRef>
          </c:cat>
          <c:val>
            <c:numRef>
              <c:f>Sheet1!$H$2:$H$5</c:f>
              <c:numCache>
                <c:formatCode>General</c:formatCode>
                <c:ptCount val="4"/>
                <c:pt idx="2">
                  <c:v>8</c:v>
                </c:pt>
              </c:numCache>
            </c:numRef>
          </c:val>
          <c:extLst>
            <c:ext xmlns:c16="http://schemas.microsoft.com/office/drawing/2014/chart" uri="{C3380CC4-5D6E-409C-BE32-E72D297353CC}">
              <c16:uniqueId val="{0000000B-0F7D-4D88-BA19-0F8BA5ABA752}"/>
            </c:ext>
          </c:extLst>
        </c:ser>
        <c:dLbls>
          <c:dLblPos val="ctr"/>
          <c:showLegendKey val="0"/>
          <c:showVal val="1"/>
          <c:showCatName val="0"/>
          <c:showSerName val="0"/>
          <c:showPercent val="0"/>
          <c:showBubbleSize val="0"/>
        </c:dLbls>
        <c:gapWidth val="150"/>
        <c:overlap val="100"/>
        <c:axId val="-735275040"/>
        <c:axId val="-735262528"/>
      </c:barChart>
      <c:catAx>
        <c:axId val="-73527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35262528"/>
        <c:crosses val="autoZero"/>
        <c:auto val="1"/>
        <c:lblAlgn val="ctr"/>
        <c:lblOffset val="100"/>
        <c:noMultiLvlLbl val="0"/>
      </c:catAx>
      <c:valAx>
        <c:axId val="-7352625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3527504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ZW"/>
              <a:t>Forbes Tx_Curr ,Tx_new  &amp;Transfer Out Cascade 2022</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TX_Curr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Sheet1!$A$2:$A$13</c:f>
              <c:strCache>
                <c:ptCount val="12"/>
                <c:pt idx="0">
                  <c:v> Jan </c:v>
                </c:pt>
                <c:pt idx="1">
                  <c:v> Feb </c:v>
                </c:pt>
                <c:pt idx="2">
                  <c:v> Mar </c:v>
                </c:pt>
                <c:pt idx="3">
                  <c:v> Apr</c:v>
                </c:pt>
                <c:pt idx="4">
                  <c:v> May</c:v>
                </c:pt>
                <c:pt idx="5">
                  <c:v> Jun</c:v>
                </c:pt>
                <c:pt idx="6">
                  <c:v> Jul</c:v>
                </c:pt>
                <c:pt idx="7">
                  <c:v> Aug</c:v>
                </c:pt>
                <c:pt idx="8">
                  <c:v> Sep</c:v>
                </c:pt>
                <c:pt idx="9">
                  <c:v> Oct</c:v>
                </c:pt>
                <c:pt idx="10">
                  <c:v> Nov</c:v>
                </c:pt>
                <c:pt idx="11">
                  <c:v> Dec</c:v>
                </c:pt>
              </c:strCache>
            </c:strRef>
          </c:cat>
          <c:val>
            <c:numRef>
              <c:f>Sheet1!$B$2:$B$13</c:f>
              <c:numCache>
                <c:formatCode>General</c:formatCode>
                <c:ptCount val="12"/>
                <c:pt idx="0">
                  <c:v>33</c:v>
                </c:pt>
                <c:pt idx="1">
                  <c:v>36</c:v>
                </c:pt>
                <c:pt idx="2">
                  <c:v>39</c:v>
                </c:pt>
                <c:pt idx="3">
                  <c:v>47</c:v>
                </c:pt>
                <c:pt idx="4">
                  <c:v>34</c:v>
                </c:pt>
                <c:pt idx="5">
                  <c:v>33</c:v>
                </c:pt>
                <c:pt idx="6">
                  <c:v>33</c:v>
                </c:pt>
                <c:pt idx="7">
                  <c:v>34</c:v>
                </c:pt>
                <c:pt idx="8">
                  <c:v>29</c:v>
                </c:pt>
                <c:pt idx="9">
                  <c:v>36</c:v>
                </c:pt>
                <c:pt idx="10">
                  <c:v>33</c:v>
                </c:pt>
                <c:pt idx="11">
                  <c:v>43</c:v>
                </c:pt>
              </c:numCache>
            </c:numRef>
          </c:val>
          <c:extLst>
            <c:ext xmlns:c16="http://schemas.microsoft.com/office/drawing/2014/chart" uri="{C3380CC4-5D6E-409C-BE32-E72D297353CC}">
              <c16:uniqueId val="{00000000-8112-48FC-9C00-7144FA3E0859}"/>
            </c:ext>
          </c:extLst>
        </c:ser>
        <c:ser>
          <c:idx val="1"/>
          <c:order val="1"/>
          <c:tx>
            <c:strRef>
              <c:f>Sheet1!$C$1</c:f>
              <c:strCache>
                <c:ptCount val="1"/>
                <c:pt idx="0">
                  <c:v>TX_new</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Sheet1!$A$2:$A$13</c:f>
              <c:strCache>
                <c:ptCount val="12"/>
                <c:pt idx="0">
                  <c:v> Jan </c:v>
                </c:pt>
                <c:pt idx="1">
                  <c:v> Feb </c:v>
                </c:pt>
                <c:pt idx="2">
                  <c:v> Mar </c:v>
                </c:pt>
                <c:pt idx="3">
                  <c:v> Apr</c:v>
                </c:pt>
                <c:pt idx="4">
                  <c:v> May</c:v>
                </c:pt>
                <c:pt idx="5">
                  <c:v> Jun</c:v>
                </c:pt>
                <c:pt idx="6">
                  <c:v> Jul</c:v>
                </c:pt>
                <c:pt idx="7">
                  <c:v> Aug</c:v>
                </c:pt>
                <c:pt idx="8">
                  <c:v> Sep</c:v>
                </c:pt>
                <c:pt idx="9">
                  <c:v> Oct</c:v>
                </c:pt>
                <c:pt idx="10">
                  <c:v> Nov</c:v>
                </c:pt>
                <c:pt idx="11">
                  <c:v> Dec</c:v>
                </c:pt>
              </c:strCache>
            </c:strRef>
          </c:cat>
          <c:val>
            <c:numRef>
              <c:f>Sheet1!$C$2:$C$13</c:f>
              <c:numCache>
                <c:formatCode>General</c:formatCode>
                <c:ptCount val="12"/>
                <c:pt idx="0">
                  <c:v>8</c:v>
                </c:pt>
                <c:pt idx="1">
                  <c:v>7</c:v>
                </c:pt>
                <c:pt idx="2">
                  <c:v>9</c:v>
                </c:pt>
                <c:pt idx="3">
                  <c:v>6</c:v>
                </c:pt>
                <c:pt idx="4">
                  <c:v>0</c:v>
                </c:pt>
                <c:pt idx="5">
                  <c:v>3</c:v>
                </c:pt>
                <c:pt idx="6">
                  <c:v>5</c:v>
                </c:pt>
                <c:pt idx="7">
                  <c:v>11</c:v>
                </c:pt>
                <c:pt idx="8">
                  <c:v>3</c:v>
                </c:pt>
                <c:pt idx="9">
                  <c:v>13</c:v>
                </c:pt>
                <c:pt idx="10">
                  <c:v>9</c:v>
                </c:pt>
                <c:pt idx="11">
                  <c:v>6</c:v>
                </c:pt>
              </c:numCache>
            </c:numRef>
          </c:val>
          <c:extLst>
            <c:ext xmlns:c16="http://schemas.microsoft.com/office/drawing/2014/chart" uri="{C3380CC4-5D6E-409C-BE32-E72D297353CC}">
              <c16:uniqueId val="{00000001-8112-48FC-9C00-7144FA3E0859}"/>
            </c:ext>
          </c:extLst>
        </c:ser>
        <c:ser>
          <c:idx val="2"/>
          <c:order val="2"/>
          <c:tx>
            <c:strRef>
              <c:f>Sheet1!$D$1</c:f>
              <c:strCache>
                <c:ptCount val="1"/>
                <c:pt idx="0">
                  <c:v>Transfer Out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Sheet1!$A$2:$A$13</c:f>
              <c:strCache>
                <c:ptCount val="12"/>
                <c:pt idx="0">
                  <c:v> Jan </c:v>
                </c:pt>
                <c:pt idx="1">
                  <c:v> Feb </c:v>
                </c:pt>
                <c:pt idx="2">
                  <c:v> Mar </c:v>
                </c:pt>
                <c:pt idx="3">
                  <c:v> Apr</c:v>
                </c:pt>
                <c:pt idx="4">
                  <c:v> May</c:v>
                </c:pt>
                <c:pt idx="5">
                  <c:v> Jun</c:v>
                </c:pt>
                <c:pt idx="6">
                  <c:v> Jul</c:v>
                </c:pt>
                <c:pt idx="7">
                  <c:v> Aug</c:v>
                </c:pt>
                <c:pt idx="8">
                  <c:v> Sep</c:v>
                </c:pt>
                <c:pt idx="9">
                  <c:v> Oct</c:v>
                </c:pt>
                <c:pt idx="10">
                  <c:v> Nov</c:v>
                </c:pt>
                <c:pt idx="11">
                  <c:v> Dec</c:v>
                </c:pt>
              </c:strCache>
            </c:strRef>
          </c:cat>
          <c:val>
            <c:numRef>
              <c:f>Sheet1!$D$2:$D$13</c:f>
              <c:numCache>
                <c:formatCode>General</c:formatCode>
                <c:ptCount val="12"/>
                <c:pt idx="0">
                  <c:v>9</c:v>
                </c:pt>
                <c:pt idx="1">
                  <c:v>14</c:v>
                </c:pt>
                <c:pt idx="2">
                  <c:v>7</c:v>
                </c:pt>
                <c:pt idx="3">
                  <c:v>5</c:v>
                </c:pt>
                <c:pt idx="4">
                  <c:v>6</c:v>
                </c:pt>
                <c:pt idx="5">
                  <c:v>3</c:v>
                </c:pt>
                <c:pt idx="6">
                  <c:v>8</c:v>
                </c:pt>
                <c:pt idx="7">
                  <c:v>4</c:v>
                </c:pt>
                <c:pt idx="8">
                  <c:v>8</c:v>
                </c:pt>
                <c:pt idx="9">
                  <c:v>7</c:v>
                </c:pt>
                <c:pt idx="10">
                  <c:v>9</c:v>
                </c:pt>
                <c:pt idx="11">
                  <c:v>6</c:v>
                </c:pt>
              </c:numCache>
            </c:numRef>
          </c:val>
          <c:extLst>
            <c:ext xmlns:c16="http://schemas.microsoft.com/office/drawing/2014/chart" uri="{C3380CC4-5D6E-409C-BE32-E72D297353CC}">
              <c16:uniqueId val="{00000002-8112-48FC-9C00-7144FA3E0859}"/>
            </c:ext>
          </c:extLst>
        </c:ser>
        <c:ser>
          <c:idx val="3"/>
          <c:order val="3"/>
          <c:tx>
            <c:strRef>
              <c:f>Sheet1!$E$1</c:f>
              <c:strCache>
                <c:ptCount val="1"/>
                <c:pt idx="0">
                  <c:v>Column1</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Sheet1!$A$2:$A$13</c:f>
              <c:strCache>
                <c:ptCount val="12"/>
                <c:pt idx="0">
                  <c:v> Jan </c:v>
                </c:pt>
                <c:pt idx="1">
                  <c:v> Feb </c:v>
                </c:pt>
                <c:pt idx="2">
                  <c:v> Mar </c:v>
                </c:pt>
                <c:pt idx="3">
                  <c:v> Apr</c:v>
                </c:pt>
                <c:pt idx="4">
                  <c:v> May</c:v>
                </c:pt>
                <c:pt idx="5">
                  <c:v> Jun</c:v>
                </c:pt>
                <c:pt idx="6">
                  <c:v> Jul</c:v>
                </c:pt>
                <c:pt idx="7">
                  <c:v> Aug</c:v>
                </c:pt>
                <c:pt idx="8">
                  <c:v> Sep</c:v>
                </c:pt>
                <c:pt idx="9">
                  <c:v> Oct</c:v>
                </c:pt>
                <c:pt idx="10">
                  <c:v> Nov</c:v>
                </c:pt>
                <c:pt idx="11">
                  <c:v> Dec</c:v>
                </c:pt>
              </c:strCache>
            </c:strRef>
          </c:cat>
          <c:val>
            <c:numRef>
              <c:f>Sheet1!$E$2:$E$13</c:f>
              <c:numCache>
                <c:formatCode>General</c:formatCode>
                <c:ptCount val="12"/>
              </c:numCache>
            </c:numRef>
          </c:val>
          <c:extLst>
            <c:ext xmlns:c16="http://schemas.microsoft.com/office/drawing/2014/chart" uri="{C3380CC4-5D6E-409C-BE32-E72D297353CC}">
              <c16:uniqueId val="{00000003-8112-48FC-9C00-7144FA3E0859}"/>
            </c:ext>
          </c:extLst>
        </c:ser>
        <c:ser>
          <c:idx val="4"/>
          <c:order val="4"/>
          <c:tx>
            <c:strRef>
              <c:f>Sheet1!$F$1</c:f>
              <c:strCache>
                <c:ptCount val="1"/>
                <c:pt idx="0">
                  <c:v>Column2</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Sheet1!$A$2:$A$13</c:f>
              <c:strCache>
                <c:ptCount val="12"/>
                <c:pt idx="0">
                  <c:v> Jan </c:v>
                </c:pt>
                <c:pt idx="1">
                  <c:v> Feb </c:v>
                </c:pt>
                <c:pt idx="2">
                  <c:v> Mar </c:v>
                </c:pt>
                <c:pt idx="3">
                  <c:v> Apr</c:v>
                </c:pt>
                <c:pt idx="4">
                  <c:v> May</c:v>
                </c:pt>
                <c:pt idx="5">
                  <c:v> Jun</c:v>
                </c:pt>
                <c:pt idx="6">
                  <c:v> Jul</c:v>
                </c:pt>
                <c:pt idx="7">
                  <c:v> Aug</c:v>
                </c:pt>
                <c:pt idx="8">
                  <c:v> Sep</c:v>
                </c:pt>
                <c:pt idx="9">
                  <c:v> Oct</c:v>
                </c:pt>
                <c:pt idx="10">
                  <c:v> Nov</c:v>
                </c:pt>
                <c:pt idx="11">
                  <c:v> Dec</c:v>
                </c:pt>
              </c:strCache>
            </c:strRef>
          </c:cat>
          <c:val>
            <c:numRef>
              <c:f>Sheet1!$F$2:$F$13</c:f>
              <c:numCache>
                <c:formatCode>General</c:formatCode>
                <c:ptCount val="12"/>
              </c:numCache>
            </c:numRef>
          </c:val>
          <c:extLst>
            <c:ext xmlns:c16="http://schemas.microsoft.com/office/drawing/2014/chart" uri="{C3380CC4-5D6E-409C-BE32-E72D297353CC}">
              <c16:uniqueId val="{00000004-8112-48FC-9C00-7144FA3E0859}"/>
            </c:ext>
          </c:extLst>
        </c:ser>
        <c:dLbls>
          <c:showLegendKey val="0"/>
          <c:showVal val="0"/>
          <c:showCatName val="0"/>
          <c:showSerName val="0"/>
          <c:showPercent val="0"/>
          <c:showBubbleSize val="0"/>
        </c:dLbls>
        <c:gapWidth val="100"/>
        <c:overlap val="-24"/>
        <c:axId val="1104502143"/>
        <c:axId val="1104500479"/>
      </c:barChart>
      <c:catAx>
        <c:axId val="1104502143"/>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4500479"/>
        <c:crosses val="autoZero"/>
        <c:auto val="1"/>
        <c:lblAlgn val="ctr"/>
        <c:lblOffset val="100"/>
        <c:noMultiLvlLbl val="0"/>
      </c:catAx>
      <c:valAx>
        <c:axId val="1104500479"/>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4502143"/>
        <c:crosses val="autoZero"/>
        <c:crossBetween val="between"/>
      </c:val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a:outerShdw blurRad="50800" dist="50800" dir="5400000" algn="ctr" rotWithShape="0">
        <a:srgbClr val="000000">
          <a:alpha val="77000"/>
        </a:srgbClr>
      </a:outerShdw>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79377794350969E-2"/>
          <c:y val="2.8238449849840457E-2"/>
          <c:w val="0.92500639650497518"/>
          <c:h val="0.72733647024437431"/>
        </c:manualLayout>
      </c:layout>
      <c:barChart>
        <c:barDir val="col"/>
        <c:grouping val="stacked"/>
        <c:varyColors val="0"/>
        <c:ser>
          <c:idx val="0"/>
          <c:order val="0"/>
          <c:spPr>
            <a:noFill/>
            <a:ln w="19050">
              <a:solidFill>
                <a:schemeClr val="accent5">
                  <a:lumMod val="40000"/>
                  <a:lumOff val="60000"/>
                </a:schemeClr>
              </a:solidFill>
            </a:ln>
            <a:effectLst/>
          </c:spPr>
          <c:invertIfNegative val="0"/>
          <c:dPt>
            <c:idx val="0"/>
            <c:invertIfNegative val="0"/>
            <c:bubble3D val="0"/>
            <c:spPr>
              <a:solidFill>
                <a:schemeClr val="accent5">
                  <a:lumMod val="50000"/>
                </a:schemeClr>
              </a:solidFill>
              <a:ln w="19050">
                <a:solidFill>
                  <a:schemeClr val="accent5">
                    <a:lumMod val="40000"/>
                    <a:lumOff val="60000"/>
                  </a:schemeClr>
                </a:solidFill>
              </a:ln>
              <a:effectLst/>
            </c:spPr>
            <c:extLst>
              <c:ext xmlns:c16="http://schemas.microsoft.com/office/drawing/2014/chart" uri="{C3380CC4-5D6E-409C-BE32-E72D297353CC}">
                <c16:uniqueId val="{00000001-CAD9-4484-91A3-1D52DB87F491}"/>
              </c:ext>
            </c:extLst>
          </c:dPt>
          <c:dPt>
            <c:idx val="4"/>
            <c:invertIfNegative val="0"/>
            <c:bubble3D val="0"/>
            <c:spPr>
              <a:solidFill>
                <a:schemeClr val="accent5">
                  <a:lumMod val="20000"/>
                  <a:lumOff val="80000"/>
                </a:schemeClr>
              </a:solidFill>
              <a:ln w="19050">
                <a:solidFill>
                  <a:schemeClr val="accent5">
                    <a:lumMod val="40000"/>
                    <a:lumOff val="60000"/>
                  </a:schemeClr>
                </a:solidFill>
              </a:ln>
              <a:effectLst/>
            </c:spPr>
            <c:extLst>
              <c:ext xmlns:c16="http://schemas.microsoft.com/office/drawing/2014/chart" uri="{C3380CC4-5D6E-409C-BE32-E72D297353CC}">
                <c16:uniqueId val="{00000003-CAD9-4484-91A3-1D52DB87F491}"/>
              </c:ext>
            </c:extLst>
          </c:dPt>
          <c:dPt>
            <c:idx val="11"/>
            <c:invertIfNegative val="0"/>
            <c:bubble3D val="0"/>
            <c:spPr>
              <a:solidFill>
                <a:schemeClr val="accent5">
                  <a:lumMod val="50000"/>
                </a:schemeClr>
              </a:solidFill>
              <a:ln w="19050">
                <a:solidFill>
                  <a:schemeClr val="accent5">
                    <a:lumMod val="40000"/>
                    <a:lumOff val="60000"/>
                  </a:schemeClr>
                </a:solidFill>
              </a:ln>
              <a:effectLst/>
            </c:spPr>
            <c:extLst>
              <c:ext xmlns:c16="http://schemas.microsoft.com/office/drawing/2014/chart" uri="{C3380CC4-5D6E-409C-BE32-E72D297353CC}">
                <c16:uniqueId val="{00000005-CAD9-4484-91A3-1D52DB87F491}"/>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AD9-4484-91A3-1D52DB87F491}"/>
                </c:ext>
              </c:extLst>
            </c:dLbl>
            <c:dLbl>
              <c:idx val="4"/>
              <c:spPr>
                <a:noFill/>
                <a:ln>
                  <a:noFill/>
                </a:ln>
                <a:effectLst/>
              </c:spPr>
              <c:txPr>
                <a:bodyPr rot="-5400000" spcFirstLastPara="1" vertOverflow="ellipsis"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AD9-4484-91A3-1D52DB87F491}"/>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AD9-4484-91A3-1D52DB87F49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Sheet1!$B$10:$B$21</c:f>
              <c:strCache>
                <c:ptCount val="12"/>
                <c:pt idx="0">
                  <c:v>TX_CURR Q3</c:v>
                </c:pt>
                <c:pt idx="1">
                  <c:v>TX_NEW</c:v>
                </c:pt>
                <c:pt idx="2">
                  <c:v>TX_RTT</c:v>
                </c:pt>
                <c:pt idx="3">
                  <c:v>Transfer In</c:v>
                </c:pt>
                <c:pt idx="4">
                  <c:v>Potential</c:v>
                </c:pt>
                <c:pt idx="5">
                  <c:v>IIT (On ART &lt;3 mo)</c:v>
                </c:pt>
                <c:pt idx="6">
                  <c:v>IIT(On ART &gt;3 mo)</c:v>
                </c:pt>
                <c:pt idx="7">
                  <c:v>TX_ML_DIED</c:v>
                </c:pt>
                <c:pt idx="8">
                  <c:v>TX_ML_STOP/Refused</c:v>
                </c:pt>
                <c:pt idx="9">
                  <c:v>TX_ML_TRANSOUT</c:v>
                </c:pt>
                <c:pt idx="10">
                  <c:v>Unexplained loss/gain</c:v>
                </c:pt>
                <c:pt idx="11">
                  <c:v>TX_CURR Q4</c:v>
                </c:pt>
              </c:strCache>
            </c:strRef>
          </c:cat>
          <c:val>
            <c:numRef>
              <c:f>Sheet1!$C$10:$C$21</c:f>
              <c:numCache>
                <c:formatCode>#,##0</c:formatCode>
                <c:ptCount val="12"/>
                <c:pt idx="0">
                  <c:v>212874</c:v>
                </c:pt>
                <c:pt idx="1">
                  <c:v>212874</c:v>
                </c:pt>
                <c:pt idx="2">
                  <c:v>215638</c:v>
                </c:pt>
                <c:pt idx="3">
                  <c:v>216454</c:v>
                </c:pt>
                <c:pt idx="4">
                  <c:v>218145</c:v>
                </c:pt>
                <c:pt idx="5">
                  <c:v>217930</c:v>
                </c:pt>
                <c:pt idx="6">
                  <c:v>216802</c:v>
                </c:pt>
                <c:pt idx="7">
                  <c:v>216318</c:v>
                </c:pt>
                <c:pt idx="8">
                  <c:v>216269</c:v>
                </c:pt>
                <c:pt idx="9">
                  <c:v>214032</c:v>
                </c:pt>
                <c:pt idx="10">
                  <c:v>214032</c:v>
                </c:pt>
                <c:pt idx="11">
                  <c:v>214105</c:v>
                </c:pt>
              </c:numCache>
            </c:numRef>
          </c:val>
          <c:extLst>
            <c:ext xmlns:c16="http://schemas.microsoft.com/office/drawing/2014/chart" uri="{C3380CC4-5D6E-409C-BE32-E72D297353CC}">
              <c16:uniqueId val="{00000006-CAD9-4484-91A3-1D52DB87F491}"/>
            </c:ext>
          </c:extLst>
        </c:ser>
        <c:ser>
          <c:idx val="1"/>
          <c:order val="1"/>
          <c:spPr>
            <a:solidFill>
              <a:schemeClr val="accent5"/>
            </a:solidFill>
            <a:ln>
              <a:noFill/>
            </a:ln>
            <a:effectLst/>
          </c:spPr>
          <c:invertIfNegative val="0"/>
          <c:dPt>
            <c:idx val="5"/>
            <c:invertIfNegative val="0"/>
            <c:bubble3D val="0"/>
            <c:spPr>
              <a:solidFill>
                <a:schemeClr val="accent2"/>
              </a:solidFill>
              <a:ln>
                <a:noFill/>
              </a:ln>
              <a:effectLst/>
            </c:spPr>
            <c:extLst>
              <c:ext xmlns:c16="http://schemas.microsoft.com/office/drawing/2014/chart" uri="{C3380CC4-5D6E-409C-BE32-E72D297353CC}">
                <c16:uniqueId val="{00000008-CAD9-4484-91A3-1D52DB87F491}"/>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A-CAD9-4484-91A3-1D52DB87F491}"/>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C-CAD9-4484-91A3-1D52DB87F491}"/>
              </c:ext>
            </c:extLst>
          </c:dPt>
          <c:dPt>
            <c:idx val="8"/>
            <c:invertIfNegative val="0"/>
            <c:bubble3D val="0"/>
            <c:spPr>
              <a:solidFill>
                <a:schemeClr val="accent2"/>
              </a:solidFill>
              <a:ln>
                <a:noFill/>
              </a:ln>
              <a:effectLst/>
            </c:spPr>
            <c:extLst>
              <c:ext xmlns:c16="http://schemas.microsoft.com/office/drawing/2014/chart" uri="{C3380CC4-5D6E-409C-BE32-E72D297353CC}">
                <c16:uniqueId val="{0000000E-CAD9-4484-91A3-1D52DB87F491}"/>
              </c:ext>
            </c:extLst>
          </c:dPt>
          <c:dPt>
            <c:idx val="9"/>
            <c:invertIfNegative val="0"/>
            <c:bubble3D val="0"/>
            <c:spPr>
              <a:solidFill>
                <a:schemeClr val="accent2"/>
              </a:solidFill>
              <a:ln>
                <a:noFill/>
              </a:ln>
              <a:effectLst/>
            </c:spPr>
            <c:extLst>
              <c:ext xmlns:c16="http://schemas.microsoft.com/office/drawing/2014/chart" uri="{C3380CC4-5D6E-409C-BE32-E72D297353CC}">
                <c16:uniqueId val="{00000010-CAD9-4484-91A3-1D52DB87F491}"/>
              </c:ext>
            </c:extLst>
          </c:dPt>
          <c:dPt>
            <c:idx val="10"/>
            <c:invertIfNegative val="0"/>
            <c:bubble3D val="0"/>
            <c:spPr>
              <a:solidFill>
                <a:schemeClr val="bg1">
                  <a:lumMod val="75000"/>
                </a:schemeClr>
              </a:solidFill>
              <a:ln>
                <a:noFill/>
              </a:ln>
              <a:effectLst/>
            </c:spPr>
            <c:extLst>
              <c:ext xmlns:c16="http://schemas.microsoft.com/office/drawing/2014/chart" uri="{C3380CC4-5D6E-409C-BE32-E72D297353CC}">
                <c16:uniqueId val="{00000012-CAD9-4484-91A3-1D52DB87F49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Sheet1!$B$10:$B$21</c:f>
              <c:strCache>
                <c:ptCount val="12"/>
                <c:pt idx="0">
                  <c:v>TX_CURR Q3</c:v>
                </c:pt>
                <c:pt idx="1">
                  <c:v>TX_NEW</c:v>
                </c:pt>
                <c:pt idx="2">
                  <c:v>TX_RTT</c:v>
                </c:pt>
                <c:pt idx="3">
                  <c:v>Transfer In</c:v>
                </c:pt>
                <c:pt idx="4">
                  <c:v>Potential</c:v>
                </c:pt>
                <c:pt idx="5">
                  <c:v>IIT (On ART &lt;3 mo)</c:v>
                </c:pt>
                <c:pt idx="6">
                  <c:v>IIT(On ART &gt;3 mo)</c:v>
                </c:pt>
                <c:pt idx="7">
                  <c:v>TX_ML_DIED</c:v>
                </c:pt>
                <c:pt idx="8">
                  <c:v>TX_ML_STOP/Refused</c:v>
                </c:pt>
                <c:pt idx="9">
                  <c:v>TX_ML_TRANSOUT</c:v>
                </c:pt>
                <c:pt idx="10">
                  <c:v>Unexplained loss/gain</c:v>
                </c:pt>
                <c:pt idx="11">
                  <c:v>TX_CURR Q4</c:v>
                </c:pt>
              </c:strCache>
            </c:strRef>
          </c:cat>
          <c:val>
            <c:numRef>
              <c:f>Sheet1!$D$10:$D$21</c:f>
              <c:numCache>
                <c:formatCode>#,##0</c:formatCode>
                <c:ptCount val="12"/>
                <c:pt idx="1">
                  <c:v>2764</c:v>
                </c:pt>
                <c:pt idx="2" formatCode="General">
                  <c:v>816</c:v>
                </c:pt>
                <c:pt idx="3" formatCode="General">
                  <c:v>1691</c:v>
                </c:pt>
                <c:pt idx="5">
                  <c:v>215</c:v>
                </c:pt>
                <c:pt idx="6">
                  <c:v>1128</c:v>
                </c:pt>
                <c:pt idx="7">
                  <c:v>484</c:v>
                </c:pt>
                <c:pt idx="8">
                  <c:v>49</c:v>
                </c:pt>
                <c:pt idx="9">
                  <c:v>2237</c:v>
                </c:pt>
                <c:pt idx="10">
                  <c:v>73</c:v>
                </c:pt>
              </c:numCache>
            </c:numRef>
          </c:val>
          <c:extLst>
            <c:ext xmlns:c16="http://schemas.microsoft.com/office/drawing/2014/chart" uri="{C3380CC4-5D6E-409C-BE32-E72D297353CC}">
              <c16:uniqueId val="{00000013-CAD9-4484-91A3-1D52DB87F491}"/>
            </c:ext>
          </c:extLst>
        </c:ser>
        <c:dLbls>
          <c:showLegendKey val="0"/>
          <c:showVal val="0"/>
          <c:showCatName val="0"/>
          <c:showSerName val="0"/>
          <c:showPercent val="0"/>
          <c:showBubbleSize val="0"/>
        </c:dLbls>
        <c:gapWidth val="5"/>
        <c:overlap val="100"/>
        <c:axId val="1196204304"/>
        <c:axId val="1196204848"/>
      </c:barChart>
      <c:catAx>
        <c:axId val="119620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196204848"/>
        <c:crosses val="autoZero"/>
        <c:auto val="1"/>
        <c:lblAlgn val="ctr"/>
        <c:lblOffset val="100"/>
        <c:noMultiLvlLbl val="0"/>
      </c:catAx>
      <c:valAx>
        <c:axId val="119620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6204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TX_CURR!$A$23:$A$38</cx:f>
        <cx:lvl ptCount="16">
          <cx:pt idx="0">TX_CURR_31 March 2023</cx:pt>
          <cx:pt idx="1">TX_RTT ( IIT &lt;3 m)</cx:pt>
          <cx:pt idx="2">TX_RTT (IIT 3-5 m)</cx:pt>
          <cx:pt idx="3">TX_RTT (IIT 6+ m)</cx:pt>
          <cx:pt idx="4">Transfer In</cx:pt>
          <cx:pt idx="5">TX_New Jan-Mar 2023</cx:pt>
          <cx:pt idx="6">Potential TX_CURR</cx:pt>
          <cx:pt idx="7">Died </cx:pt>
          <cx:pt idx="8">Self Transfer</cx:pt>
          <cx:pt idx="9">Official Transfer</cx:pt>
          <cx:pt idx="10">Transitioned to public sector</cx:pt>
          <cx:pt idx="11">IIT &lt;3months</cx:pt>
          <cx:pt idx="12">IIT 3-5months</cx:pt>
          <cx:pt idx="13">IIT 6+months </cx:pt>
          <cx:pt idx="14">No attempt</cx:pt>
          <cx:pt idx="15">TX_CURR_31 Dec 2022</cx:pt>
        </cx:lvl>
      </cx:strDim>
      <cx:numDim type="val">
        <cx:f>TX_CURR!$D$23:$D$38</cx:f>
        <cx:lvl ptCount="16" formatCode="General">
          <cx:pt idx="0">122</cx:pt>
          <cx:pt idx="1">2</cx:pt>
          <cx:pt idx="2">2</cx:pt>
          <cx:pt idx="3">0</cx:pt>
          <cx:pt idx="4">0</cx:pt>
          <cx:pt idx="5">53</cx:pt>
          <cx:pt idx="6">179</cx:pt>
          <cx:pt idx="7">0</cx:pt>
          <cx:pt idx="8">-1</cx:pt>
          <cx:pt idx="9">0</cx:pt>
          <cx:pt idx="10">-21</cx:pt>
          <cx:pt idx="11">-17</cx:pt>
          <cx:pt idx="12">0</cx:pt>
          <cx:pt idx="13">0</cx:pt>
          <cx:pt idx="14">0</cx:pt>
          <cx:pt idx="15">104</cx:pt>
        </cx:lvl>
      </cx:numDim>
    </cx:data>
  </cx:chartData>
  <cx:chart>
    <cx:plotArea>
      <cx:plotAreaRegion>
        <cx:series layoutId="waterfall" uniqueId="{C9CC10BC-E3EA-43F4-AB04-B4B47BBCCEA5}">
          <cx:dataLabels pos="outEnd">
            <cx:txPr>
              <a:bodyPr spcFirstLastPara="1" vertOverflow="ellipsis" horzOverflow="overflow" wrap="square" lIns="0" tIns="0" rIns="0" bIns="0" anchor="ctr" anchorCtr="1"/>
              <a:lstStyle/>
              <a:p>
                <a:pPr algn="ctr" rtl="0">
                  <a:defRPr sz="1800"/>
                </a:pPr>
                <a:endParaRPr lang="en-US" sz="1800" b="0" i="0" u="none" strike="noStrike" baseline="0">
                  <a:solidFill>
                    <a:prstClr val="black">
                      <a:lumMod val="65000"/>
                      <a:lumOff val="35000"/>
                    </a:prstClr>
                  </a:solidFill>
                  <a:latin typeface="Calibri" panose="020F0502020204030204"/>
                </a:endParaRPr>
              </a:p>
            </cx:txPr>
            <cx:visibility seriesName="0" categoryName="0" value="1"/>
            <cx:separator>, </cx:separator>
          </cx:dataLabels>
          <cx:dataId val="0"/>
          <cx:layoutPr>
            <cx:subtotals>
              <cx:idx val="0"/>
              <cx:idx val="6"/>
              <cx:idx val="15"/>
            </cx:subtotals>
          </cx:layoutPr>
        </cx:series>
      </cx:plotAreaRegion>
      <cx:axis id="0">
        <cx:catScaling gapWidth="0.5"/>
        <cx:tickLabels/>
        <cx:txPr>
          <a:bodyPr spcFirstLastPara="1" vertOverflow="ellipsis" horzOverflow="overflow" wrap="square" lIns="0" tIns="0" rIns="0" bIns="0" anchor="ctr" anchorCtr="1"/>
          <a:lstStyle/>
          <a:p>
            <a:pPr algn="ctr" rtl="0">
              <a:defRPr sz="1100"/>
            </a:pPr>
            <a:endParaRPr lang="en-US" sz="1100" b="0" i="0" u="none" strike="noStrike" baseline="0">
              <a:solidFill>
                <a:prstClr val="black">
                  <a:lumMod val="65000"/>
                  <a:lumOff val="35000"/>
                </a:prstClr>
              </a:solidFill>
              <a:latin typeface="Calibri" panose="020F0502020204030204"/>
            </a:endParaRPr>
          </a:p>
        </cx:txPr>
      </cx:axis>
      <cx:axis id="1">
        <cx:valScaling/>
        <cx:majorGridlines/>
        <cx:tickLabels/>
      </cx:axis>
    </cx:plotArea>
    <cx:legend pos="t" align="ctr" overlay="0">
      <cx:txPr>
        <a:bodyPr spcFirstLastPara="1" vertOverflow="ellipsis" horzOverflow="overflow" wrap="square" lIns="0" tIns="0" rIns="0" bIns="0" anchor="ctr" anchorCtr="1"/>
        <a:lstStyle/>
        <a:p>
          <a:pPr algn="ctr" rtl="0">
            <a:defRPr/>
          </a:pPr>
          <a:endParaRPr lang="en-US" sz="900" b="0" i="0" u="none" strike="noStrike" baseline="0">
            <a:solidFill>
              <a:sysClr val="windowText" lastClr="000000">
                <a:lumMod val="65000"/>
                <a:lumOff val="35000"/>
              </a:sysClr>
            </a:solidFill>
            <a:latin typeface="Calibri" panose="020F0502020204030204"/>
          </a:endParaRPr>
        </a:p>
      </cx:txPr>
    </cx:legend>
  </cx:chart>
  <cx:clrMapOvr bg1="lt1" tx1="dk1" bg2="lt2" tx2="dk2" accent1="accent1" accent2="accent2" accent3="accent3" accent4="accent4" accent5="accent5" accent6="accent6" hlink="hlink" folHlink="folHlink"/>
  <cx:fmtOvrs>
    <cx:fmtOvr idx="1">
      <cx:spPr>
        <a:solidFill>
          <a:srgbClr val="FF0000"/>
        </a:solidFill>
      </cx:spPr>
    </cx:fmtOvr>
    <cx:fmtOvr idx="0">
      <cx:spPr>
        <a:solidFill>
          <a:srgbClr val="00B050"/>
        </a:solidFill>
      </cx:spPr>
    </cx:fmtOvr>
    <cx:fmtOvr idx="2">
      <cx:spPr>
        <a:solidFill>
          <a:schemeClr val="tx2"/>
        </a:solidFill>
      </cx:spPr>
    </cx:fmtOvr>
  </cx:fmtOvrs>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1B_C87ADEFE.xml><?xml version="1.0" encoding="utf-8"?>
<p188:cmLst xmlns:a="http://schemas.openxmlformats.org/drawingml/2006/main" xmlns:r="http://schemas.openxmlformats.org/officeDocument/2006/relationships" xmlns:p188="http://schemas.microsoft.com/office/powerpoint/2018/8/main">
  <p188:cm id="{30A2860F-F61F-427C-BDB6-E8310373EC43}" authorId="{8AAE6082-6529-5ED0-FC2F-A134E7B123BA}" created="2023-04-15T09:42:14.112">
    <pc:sldMkLst xmlns:pc="http://schemas.microsoft.com/office/powerpoint/2013/main/command">
      <pc:docMk/>
      <pc:sldMk cId="3363495678" sldId="283"/>
    </pc:sldMkLst>
    <p188:txBody>
      <a:bodyPr/>
      <a:lstStyle/>
      <a:p>
        <a:r>
          <a:rPr lang="en-ZW"/>
          <a:t>Can Elimon and Maxine work on figures that show  IIT and RTT for the site in the last 6 months</a:t>
        </a:r>
      </a:p>
    </p188:txBody>
  </p188:cm>
</p188:cmLst>
</file>

<file path=ppt/comments/modernComment_12BB_DB6AD9FC.xml><?xml version="1.0" encoding="utf-8"?>
<p188:cmLst xmlns:a="http://schemas.openxmlformats.org/drawingml/2006/main" xmlns:r="http://schemas.openxmlformats.org/officeDocument/2006/relationships" xmlns:p188="http://schemas.microsoft.com/office/powerpoint/2018/8/main">
  <p188:cm id="{CBBAEC43-7C9E-4116-BA4E-FF5E45C25BCE}" authorId="{8AAE6082-6529-5ED0-FC2F-A134E7B123BA}" created="2023-04-15T09:44:27.086">
    <ac:deMkLst xmlns:ac="http://schemas.microsoft.com/office/drawing/2013/main/command">
      <pc:docMk xmlns:pc="http://schemas.microsoft.com/office/powerpoint/2013/main/command"/>
      <pc:sldMk xmlns:pc="http://schemas.microsoft.com/office/powerpoint/2013/main/command" cId="3681212924" sldId="4795"/>
      <ac:spMk id="2" creationId="{F674963A-3C91-4623-84FB-510834760991}"/>
    </ac:deMkLst>
    <p188:txBody>
      <a:bodyPr/>
      <a:lstStyle/>
      <a:p>
        <a:r>
          <a:rPr lang="en-ZW"/>
          <a:t>Can Ellimon replace this with a waterfall analysis for Mutare district</a:t>
        </a:r>
      </a:p>
    </p188:txBody>
  </p188:cm>
</p188:cmLst>
</file>

<file path=ppt/comments/modernComment_14F_D9E69F06.xml><?xml version="1.0" encoding="utf-8"?>
<p188:cmLst xmlns:a="http://schemas.openxmlformats.org/drawingml/2006/main" xmlns:r="http://schemas.openxmlformats.org/officeDocument/2006/relationships" xmlns:p188="http://schemas.microsoft.com/office/powerpoint/2018/8/main">
  <p188:cm id="{4DD31F27-51F1-43F4-8DC6-87C13E70EEFD}" authorId="{8AAE6082-6529-5ED0-FC2F-A134E7B123BA}" created="2023-04-15T09:43:11.986">
    <pc:sldMkLst xmlns:pc="http://schemas.microsoft.com/office/powerpoint/2013/main/command">
      <pc:docMk/>
      <pc:sldMk cId="3655769862" sldId="335"/>
    </pc:sldMkLst>
    <p188:txBody>
      <a:bodyPr/>
      <a:lstStyle/>
      <a:p>
        <a:r>
          <a:rPr lang="en-ZW"/>
          <a:t>Can we have a defaulter tracking cascade similar to this one for the site or the district</a:t>
        </a:r>
      </a:p>
    </p188:txBody>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5FB31-FD0F-40D9-89E2-1692A6CF2357}" type="doc">
      <dgm:prSet loTypeId="urn:microsoft.com/office/officeart/2008/layout/LinedList" loCatId="list" qsTypeId="urn:microsoft.com/office/officeart/2005/8/quickstyle/simple2" qsCatId="simple" csTypeId="urn:microsoft.com/office/officeart/2005/8/colors/accent3_2" csCatId="accent3" phldr="1"/>
      <dgm:spPr/>
      <dgm:t>
        <a:bodyPr/>
        <a:lstStyle/>
        <a:p>
          <a:endParaRPr lang="en-US"/>
        </a:p>
      </dgm:t>
    </dgm:pt>
    <dgm:pt modelId="{FA66DA0B-9BB8-4150-87D1-E8C3DE0472B0}">
      <dgm:prSet/>
      <dgm:spPr/>
      <dgm:t>
        <a:bodyPr/>
        <a:lstStyle/>
        <a:p>
          <a:r>
            <a:rPr lang="en-US" b="0" i="0" dirty="0"/>
            <a:t>An estimated 37.7 million (30.2–45.1 million) people were living with the human immunodeficiency virus (HIV) at the end of 2020. About 5000 new HIV infections are reported on a daily basis globally, 61% of which occur in sub-Saharan Africa (SSA).</a:t>
          </a:r>
        </a:p>
        <a:p>
          <a:r>
            <a:rPr lang="en-US" b="0" i="0" dirty="0"/>
            <a:t>Antiretroviral therapy (ART) increases life expectancy: a 2017 meta-analysis reported that starting ART at age 20 years increases life expectancy by an additional 22.9 years .</a:t>
          </a:r>
          <a:endParaRPr lang="en-US" dirty="0"/>
        </a:p>
      </dgm:t>
    </dgm:pt>
    <dgm:pt modelId="{097BB869-18E8-4CBF-BE8F-C9084CAE0E8E}" type="parTrans" cxnId="{DC27F5C0-7F73-40C5-B0E7-4398D652C734}">
      <dgm:prSet/>
      <dgm:spPr/>
      <dgm:t>
        <a:bodyPr/>
        <a:lstStyle/>
        <a:p>
          <a:endParaRPr lang="en-US"/>
        </a:p>
      </dgm:t>
    </dgm:pt>
    <dgm:pt modelId="{F4CAE0E4-E1EB-4D12-9E05-1214EC96307F}" type="sibTrans" cxnId="{DC27F5C0-7F73-40C5-B0E7-4398D652C734}">
      <dgm:prSet/>
      <dgm:spPr/>
      <dgm:t>
        <a:bodyPr/>
        <a:lstStyle/>
        <a:p>
          <a:endParaRPr lang="en-US"/>
        </a:p>
      </dgm:t>
    </dgm:pt>
    <dgm:pt modelId="{A98B3844-9E6C-4367-96AF-6A7452509DBF}">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0" i="0" dirty="0"/>
            <a:t>Despite this benefit, uptake and persistence have been suboptimal in LMIC. Of the ±20.6 million  people living with HIV (PLWHIV) in Eastern and Southern Africa, only 78% were accessing ART in 2020. Without innovative interventions, these regions will struggle to attain the United Nations Program on HIV/AIDS (UNAIDS) 95 95 95 goals by 2030.</a:t>
          </a:r>
          <a:endParaRPr lang="en-US" dirty="0"/>
        </a:p>
      </dgm:t>
    </dgm:pt>
    <dgm:pt modelId="{51A22BD5-A98D-451E-A1D4-FC2532DBD33D}" type="parTrans" cxnId="{69635BCF-E8CD-45D1-888E-BDD837EE09AA}">
      <dgm:prSet/>
      <dgm:spPr/>
      <dgm:t>
        <a:bodyPr/>
        <a:lstStyle/>
        <a:p>
          <a:endParaRPr lang="en-US"/>
        </a:p>
      </dgm:t>
    </dgm:pt>
    <dgm:pt modelId="{4C38256C-CDC3-47F3-9340-F50829EDBC73}" type="sibTrans" cxnId="{69635BCF-E8CD-45D1-888E-BDD837EE09AA}">
      <dgm:prSet/>
      <dgm:spPr/>
      <dgm:t>
        <a:bodyPr/>
        <a:lstStyle/>
        <a:p>
          <a:endParaRPr lang="en-US"/>
        </a:p>
      </dgm:t>
    </dgm:pt>
    <dgm:pt modelId="{C965421F-FB86-4221-BBBF-677152F7C135}">
      <dgm:prSet/>
      <dgm:spPr/>
      <dgm:t>
        <a:bodyPr/>
        <a:lstStyle/>
        <a:p>
          <a:r>
            <a:rPr lang="en-US" b="0" i="0" dirty="0"/>
            <a:t>Specifically, the second goal of having all people diagnosed with HIV infection on sustained ART remains an obstacle in SSA. A 2007 systematic review reported that fewer than two-thirds of PLWHIV in SSA remained on treatment 2 years after ART initiation</a:t>
          </a:r>
        </a:p>
        <a:p>
          <a:r>
            <a:rPr lang="en-US" b="0" i="0" dirty="0"/>
            <a:t>This is supported by more recent studies, which have shown that only </a:t>
          </a:r>
          <a:r>
            <a:rPr lang="en-US" b="1" i="0" u="sng" dirty="0"/>
            <a:t>70%, 65%, </a:t>
          </a:r>
          <a:r>
            <a:rPr lang="en-US" b="0" i="0" dirty="0"/>
            <a:t>and </a:t>
          </a:r>
          <a:r>
            <a:rPr lang="en-US" b="1" i="0" u="sng" dirty="0"/>
            <a:t>63%</a:t>
          </a:r>
          <a:r>
            <a:rPr lang="en-US" b="0" i="0" dirty="0"/>
            <a:t> of people remained on treatment after 2, 3, and 6 years of ART, respectively.</a:t>
          </a:r>
          <a:endParaRPr lang="en-US" dirty="0"/>
        </a:p>
      </dgm:t>
    </dgm:pt>
    <dgm:pt modelId="{0DB5B295-AE88-4051-AEC3-104F7851F7A5}" type="parTrans" cxnId="{8D98E72C-3D4D-425E-80C9-A89C4A856C98}">
      <dgm:prSet/>
      <dgm:spPr/>
      <dgm:t>
        <a:bodyPr/>
        <a:lstStyle/>
        <a:p>
          <a:endParaRPr lang="en-US"/>
        </a:p>
      </dgm:t>
    </dgm:pt>
    <dgm:pt modelId="{4DA80C16-5E64-4257-9AA0-788FB8E690CC}" type="sibTrans" cxnId="{8D98E72C-3D4D-425E-80C9-A89C4A856C98}">
      <dgm:prSet/>
      <dgm:spPr/>
      <dgm:t>
        <a:bodyPr/>
        <a:lstStyle/>
        <a:p>
          <a:endParaRPr lang="en-US"/>
        </a:p>
      </dgm:t>
    </dgm:pt>
    <dgm:pt modelId="{AB369043-CE44-45A7-9558-44956D76B6C5}" type="pres">
      <dgm:prSet presAssocID="{9395FB31-FD0F-40D9-89E2-1692A6CF2357}" presName="vert0" presStyleCnt="0">
        <dgm:presLayoutVars>
          <dgm:dir/>
          <dgm:animOne val="branch"/>
          <dgm:animLvl val="lvl"/>
        </dgm:presLayoutVars>
      </dgm:prSet>
      <dgm:spPr/>
    </dgm:pt>
    <dgm:pt modelId="{7802308D-6D99-49F5-91A0-6C1641415F4D}" type="pres">
      <dgm:prSet presAssocID="{FA66DA0B-9BB8-4150-87D1-E8C3DE0472B0}" presName="thickLine" presStyleLbl="alignNode1" presStyleIdx="0" presStyleCnt="3"/>
      <dgm:spPr/>
    </dgm:pt>
    <dgm:pt modelId="{1D8B7C3A-AC57-4097-81D6-2BA4323DE3F2}" type="pres">
      <dgm:prSet presAssocID="{FA66DA0B-9BB8-4150-87D1-E8C3DE0472B0}" presName="horz1" presStyleCnt="0"/>
      <dgm:spPr/>
    </dgm:pt>
    <dgm:pt modelId="{A0BDF377-CE18-4766-ABD2-216FD438945D}" type="pres">
      <dgm:prSet presAssocID="{FA66DA0B-9BB8-4150-87D1-E8C3DE0472B0}" presName="tx1" presStyleLbl="revTx" presStyleIdx="0" presStyleCnt="3"/>
      <dgm:spPr/>
    </dgm:pt>
    <dgm:pt modelId="{7EB2F444-1DD7-439E-8842-2077630898E6}" type="pres">
      <dgm:prSet presAssocID="{FA66DA0B-9BB8-4150-87D1-E8C3DE0472B0}" presName="vert1" presStyleCnt="0"/>
      <dgm:spPr/>
    </dgm:pt>
    <dgm:pt modelId="{940BE3AF-AB0E-4ADA-892E-CDB86A4DDED4}" type="pres">
      <dgm:prSet presAssocID="{A98B3844-9E6C-4367-96AF-6A7452509DBF}" presName="thickLine" presStyleLbl="alignNode1" presStyleIdx="1" presStyleCnt="3"/>
      <dgm:spPr/>
    </dgm:pt>
    <dgm:pt modelId="{3F9AAAD2-3E1F-453C-9D3E-A4288C11C888}" type="pres">
      <dgm:prSet presAssocID="{A98B3844-9E6C-4367-96AF-6A7452509DBF}" presName="horz1" presStyleCnt="0"/>
      <dgm:spPr/>
    </dgm:pt>
    <dgm:pt modelId="{D466B9A4-E0DC-4415-8AC2-F54C1AB14A52}" type="pres">
      <dgm:prSet presAssocID="{A98B3844-9E6C-4367-96AF-6A7452509DBF}" presName="tx1" presStyleLbl="revTx" presStyleIdx="1" presStyleCnt="3"/>
      <dgm:spPr/>
    </dgm:pt>
    <dgm:pt modelId="{C3E10B8A-5CB5-426F-9476-147BA99761DA}" type="pres">
      <dgm:prSet presAssocID="{A98B3844-9E6C-4367-96AF-6A7452509DBF}" presName="vert1" presStyleCnt="0"/>
      <dgm:spPr/>
    </dgm:pt>
    <dgm:pt modelId="{26E9D6B9-BFF5-45C1-A60B-B4B8F57A3BBC}" type="pres">
      <dgm:prSet presAssocID="{C965421F-FB86-4221-BBBF-677152F7C135}" presName="thickLine" presStyleLbl="alignNode1" presStyleIdx="2" presStyleCnt="3"/>
      <dgm:spPr/>
    </dgm:pt>
    <dgm:pt modelId="{1CD45F9F-AA90-4018-9947-5738F61EDC3A}" type="pres">
      <dgm:prSet presAssocID="{C965421F-FB86-4221-BBBF-677152F7C135}" presName="horz1" presStyleCnt="0"/>
      <dgm:spPr/>
    </dgm:pt>
    <dgm:pt modelId="{A5F26A6C-9277-4460-B4FB-ACF795A4DCDA}" type="pres">
      <dgm:prSet presAssocID="{C965421F-FB86-4221-BBBF-677152F7C135}" presName="tx1" presStyleLbl="revTx" presStyleIdx="2" presStyleCnt="3"/>
      <dgm:spPr/>
    </dgm:pt>
    <dgm:pt modelId="{B2A34251-93B4-4303-9E50-03F9BBE807D4}" type="pres">
      <dgm:prSet presAssocID="{C965421F-FB86-4221-BBBF-677152F7C135}" presName="vert1" presStyleCnt="0"/>
      <dgm:spPr/>
    </dgm:pt>
  </dgm:ptLst>
  <dgm:cxnLst>
    <dgm:cxn modelId="{840D6125-10CE-41E0-9EF6-0A7142CC9456}" type="presOf" srcId="{A98B3844-9E6C-4367-96AF-6A7452509DBF}" destId="{D466B9A4-E0DC-4415-8AC2-F54C1AB14A52}" srcOrd="0" destOrd="0" presId="urn:microsoft.com/office/officeart/2008/layout/LinedList"/>
    <dgm:cxn modelId="{8D98E72C-3D4D-425E-80C9-A89C4A856C98}" srcId="{9395FB31-FD0F-40D9-89E2-1692A6CF2357}" destId="{C965421F-FB86-4221-BBBF-677152F7C135}" srcOrd="2" destOrd="0" parTransId="{0DB5B295-AE88-4051-AEC3-104F7851F7A5}" sibTransId="{4DA80C16-5E64-4257-9AA0-788FB8E690CC}"/>
    <dgm:cxn modelId="{A41D033A-274A-49DB-ACCA-E6162EB0F774}" type="presOf" srcId="{C965421F-FB86-4221-BBBF-677152F7C135}" destId="{A5F26A6C-9277-4460-B4FB-ACF795A4DCDA}" srcOrd="0" destOrd="0" presId="urn:microsoft.com/office/officeart/2008/layout/LinedList"/>
    <dgm:cxn modelId="{3CF1C268-F84B-4D30-926E-742746AA4042}" type="presOf" srcId="{FA66DA0B-9BB8-4150-87D1-E8C3DE0472B0}" destId="{A0BDF377-CE18-4766-ABD2-216FD438945D}" srcOrd="0" destOrd="0" presId="urn:microsoft.com/office/officeart/2008/layout/LinedList"/>
    <dgm:cxn modelId="{DC27F5C0-7F73-40C5-B0E7-4398D652C734}" srcId="{9395FB31-FD0F-40D9-89E2-1692A6CF2357}" destId="{FA66DA0B-9BB8-4150-87D1-E8C3DE0472B0}" srcOrd="0" destOrd="0" parTransId="{097BB869-18E8-4CBF-BE8F-C9084CAE0E8E}" sibTransId="{F4CAE0E4-E1EB-4D12-9E05-1214EC96307F}"/>
    <dgm:cxn modelId="{BD2F4DC5-5F11-480E-8C90-CFEF79E755C6}" type="presOf" srcId="{9395FB31-FD0F-40D9-89E2-1692A6CF2357}" destId="{AB369043-CE44-45A7-9558-44956D76B6C5}" srcOrd="0" destOrd="0" presId="urn:microsoft.com/office/officeart/2008/layout/LinedList"/>
    <dgm:cxn modelId="{69635BCF-E8CD-45D1-888E-BDD837EE09AA}" srcId="{9395FB31-FD0F-40D9-89E2-1692A6CF2357}" destId="{A98B3844-9E6C-4367-96AF-6A7452509DBF}" srcOrd="1" destOrd="0" parTransId="{51A22BD5-A98D-451E-A1D4-FC2532DBD33D}" sibTransId="{4C38256C-CDC3-47F3-9340-F50829EDBC73}"/>
    <dgm:cxn modelId="{B33057C5-891F-4811-AA9B-2B8052C8AE14}" type="presParOf" srcId="{AB369043-CE44-45A7-9558-44956D76B6C5}" destId="{7802308D-6D99-49F5-91A0-6C1641415F4D}" srcOrd="0" destOrd="0" presId="urn:microsoft.com/office/officeart/2008/layout/LinedList"/>
    <dgm:cxn modelId="{B312A6CA-3720-44E9-AD44-F91B91DC01AD}" type="presParOf" srcId="{AB369043-CE44-45A7-9558-44956D76B6C5}" destId="{1D8B7C3A-AC57-4097-81D6-2BA4323DE3F2}" srcOrd="1" destOrd="0" presId="urn:microsoft.com/office/officeart/2008/layout/LinedList"/>
    <dgm:cxn modelId="{D5E5D8A0-0029-4F36-B9EA-4ADA4DF085E7}" type="presParOf" srcId="{1D8B7C3A-AC57-4097-81D6-2BA4323DE3F2}" destId="{A0BDF377-CE18-4766-ABD2-216FD438945D}" srcOrd="0" destOrd="0" presId="urn:microsoft.com/office/officeart/2008/layout/LinedList"/>
    <dgm:cxn modelId="{81A653B9-7640-4B25-86C5-D6170B32E4E7}" type="presParOf" srcId="{1D8B7C3A-AC57-4097-81D6-2BA4323DE3F2}" destId="{7EB2F444-1DD7-439E-8842-2077630898E6}" srcOrd="1" destOrd="0" presId="urn:microsoft.com/office/officeart/2008/layout/LinedList"/>
    <dgm:cxn modelId="{DA528BF7-06C0-4A54-B12B-FC57F83B484C}" type="presParOf" srcId="{AB369043-CE44-45A7-9558-44956D76B6C5}" destId="{940BE3AF-AB0E-4ADA-892E-CDB86A4DDED4}" srcOrd="2" destOrd="0" presId="urn:microsoft.com/office/officeart/2008/layout/LinedList"/>
    <dgm:cxn modelId="{02C4DA56-81CE-4352-83D0-BD737327A3F5}" type="presParOf" srcId="{AB369043-CE44-45A7-9558-44956D76B6C5}" destId="{3F9AAAD2-3E1F-453C-9D3E-A4288C11C888}" srcOrd="3" destOrd="0" presId="urn:microsoft.com/office/officeart/2008/layout/LinedList"/>
    <dgm:cxn modelId="{01531A64-58F0-4CB5-9F36-F94B84362E94}" type="presParOf" srcId="{3F9AAAD2-3E1F-453C-9D3E-A4288C11C888}" destId="{D466B9A4-E0DC-4415-8AC2-F54C1AB14A52}" srcOrd="0" destOrd="0" presId="urn:microsoft.com/office/officeart/2008/layout/LinedList"/>
    <dgm:cxn modelId="{384E5916-CCC2-436F-AF31-627D6AC80715}" type="presParOf" srcId="{3F9AAAD2-3E1F-453C-9D3E-A4288C11C888}" destId="{C3E10B8A-5CB5-426F-9476-147BA99761DA}" srcOrd="1" destOrd="0" presId="urn:microsoft.com/office/officeart/2008/layout/LinedList"/>
    <dgm:cxn modelId="{46E79A7B-BEC8-4E84-B1D2-9EDABD942913}" type="presParOf" srcId="{AB369043-CE44-45A7-9558-44956D76B6C5}" destId="{26E9D6B9-BFF5-45C1-A60B-B4B8F57A3BBC}" srcOrd="4" destOrd="0" presId="urn:microsoft.com/office/officeart/2008/layout/LinedList"/>
    <dgm:cxn modelId="{F35E3B1C-E75E-42D9-A728-4F45D10A6FD1}" type="presParOf" srcId="{AB369043-CE44-45A7-9558-44956D76B6C5}" destId="{1CD45F9F-AA90-4018-9947-5738F61EDC3A}" srcOrd="5" destOrd="0" presId="urn:microsoft.com/office/officeart/2008/layout/LinedList"/>
    <dgm:cxn modelId="{ED7D40B0-6B8D-45EA-86FE-F67CC2A4DA91}" type="presParOf" srcId="{1CD45F9F-AA90-4018-9947-5738F61EDC3A}" destId="{A5F26A6C-9277-4460-B4FB-ACF795A4DCDA}" srcOrd="0" destOrd="0" presId="urn:microsoft.com/office/officeart/2008/layout/LinedList"/>
    <dgm:cxn modelId="{4F24CFEC-57A2-44E0-B4A3-3A6A0F235CC3}" type="presParOf" srcId="{1CD45F9F-AA90-4018-9947-5738F61EDC3A}" destId="{B2A34251-93B4-4303-9E50-03F9BBE807D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F607EB-1E0D-44FF-BCE1-478DCEB1E4B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A525873-0C71-4112-8FEC-198BCFF352CB}">
      <dgm:prSet custT="1"/>
      <dgm:spPr/>
      <dgm:t>
        <a:bodyPr/>
        <a:lstStyle/>
        <a:p>
          <a:r>
            <a:rPr lang="en-US" sz="1800" dirty="0"/>
            <a:t>At enrolment, KPs should be asked if they agree to consent to tracing. Their decision should be clearly indicated in the green book page 2. </a:t>
          </a:r>
        </a:p>
      </dgm:t>
    </dgm:pt>
    <dgm:pt modelId="{F0F53D1D-E040-4A58-98BE-7537D7183F50}" type="parTrans" cxnId="{68B4CA5E-BD1B-4ABF-B39F-EBDAB9C63D47}">
      <dgm:prSet/>
      <dgm:spPr/>
      <dgm:t>
        <a:bodyPr/>
        <a:lstStyle/>
        <a:p>
          <a:endParaRPr lang="en-US"/>
        </a:p>
      </dgm:t>
    </dgm:pt>
    <dgm:pt modelId="{FE623C78-8045-4D8A-9EBA-CC9B8CCF1F38}" type="sibTrans" cxnId="{68B4CA5E-BD1B-4ABF-B39F-EBDAB9C63D47}">
      <dgm:prSet/>
      <dgm:spPr/>
      <dgm:t>
        <a:bodyPr/>
        <a:lstStyle/>
        <a:p>
          <a:endParaRPr lang="en-US"/>
        </a:p>
      </dgm:t>
    </dgm:pt>
    <dgm:pt modelId="{E542308D-F7B4-4E68-847A-2AFE12B98E77}">
      <dgm:prSet custT="1"/>
      <dgm:spPr/>
      <dgm:t>
        <a:bodyPr/>
        <a:lstStyle/>
        <a:p>
          <a:r>
            <a:rPr lang="en-US" sz="1800" dirty="0"/>
            <a:t>All sites should have an appointment system for HIV positive SWs. </a:t>
          </a:r>
        </a:p>
      </dgm:t>
    </dgm:pt>
    <dgm:pt modelId="{03E5BF72-D366-472B-AC94-2D0D0226F48F}" type="parTrans" cxnId="{49D7903D-82FA-4E0C-AAC1-EBCE4E8B1E65}">
      <dgm:prSet/>
      <dgm:spPr/>
      <dgm:t>
        <a:bodyPr/>
        <a:lstStyle/>
        <a:p>
          <a:endParaRPr lang="en-US"/>
        </a:p>
      </dgm:t>
    </dgm:pt>
    <dgm:pt modelId="{129A0BFB-4C15-445E-9C85-710058E7E696}" type="sibTrans" cxnId="{49D7903D-82FA-4E0C-AAC1-EBCE4E8B1E65}">
      <dgm:prSet/>
      <dgm:spPr/>
      <dgm:t>
        <a:bodyPr/>
        <a:lstStyle/>
        <a:p>
          <a:endParaRPr lang="en-US"/>
        </a:p>
      </dgm:t>
    </dgm:pt>
    <dgm:pt modelId="{96E8C897-E9A6-4A0A-9E0F-41D68308AABE}">
      <dgm:prSet custT="1"/>
      <dgm:spPr/>
      <dgm:t>
        <a:bodyPr/>
        <a:lstStyle/>
        <a:p>
          <a:r>
            <a:rPr lang="en-US" sz="1800" dirty="0"/>
            <a:t>The Site Manager must be clear which staff member (nurse, Outreach worker) is responsible for updating the diary on a daily basis and for initiating the defaulter tracing process.</a:t>
          </a:r>
        </a:p>
      </dgm:t>
    </dgm:pt>
    <dgm:pt modelId="{0671C2DD-FB2B-42BD-A2AB-71CE61CBD80C}" type="parTrans" cxnId="{0F12776C-DEF0-4526-B723-C3AB2465F399}">
      <dgm:prSet/>
      <dgm:spPr/>
      <dgm:t>
        <a:bodyPr/>
        <a:lstStyle/>
        <a:p>
          <a:endParaRPr lang="en-US"/>
        </a:p>
      </dgm:t>
    </dgm:pt>
    <dgm:pt modelId="{84BC0B29-34A8-4097-8AE1-70FE004B0319}" type="sibTrans" cxnId="{0F12776C-DEF0-4526-B723-C3AB2465F399}">
      <dgm:prSet/>
      <dgm:spPr/>
      <dgm:t>
        <a:bodyPr/>
        <a:lstStyle/>
        <a:p>
          <a:endParaRPr lang="en-US"/>
        </a:p>
      </dgm:t>
    </dgm:pt>
    <dgm:pt modelId="{E6531B03-5A80-4CE3-98C8-33F0EF82DB91}">
      <dgm:prSet custT="1"/>
      <dgm:spPr/>
      <dgm:t>
        <a:bodyPr/>
        <a:lstStyle/>
        <a:p>
          <a:r>
            <a:rPr lang="en-US" sz="1800" dirty="0"/>
            <a:t>All KPs initiated  on ART  should be given an appointment date, which is recorded appointment on a diary. If group club refills are implemented, the group number should be recorded in the appointment diary and a booked time for the group allocated</a:t>
          </a:r>
        </a:p>
      </dgm:t>
    </dgm:pt>
    <dgm:pt modelId="{6760C416-EFFD-4AA7-84AF-206DC0AEDEFD}" type="parTrans" cxnId="{5E121A22-E562-4EA7-81BD-0D8973DDD892}">
      <dgm:prSet/>
      <dgm:spPr/>
      <dgm:t>
        <a:bodyPr/>
        <a:lstStyle/>
        <a:p>
          <a:endParaRPr lang="en-US"/>
        </a:p>
      </dgm:t>
    </dgm:pt>
    <dgm:pt modelId="{8678D4AC-B599-414B-A83E-AFDBB4AC1349}" type="sibTrans" cxnId="{5E121A22-E562-4EA7-81BD-0D8973DDD892}">
      <dgm:prSet/>
      <dgm:spPr/>
      <dgm:t>
        <a:bodyPr/>
        <a:lstStyle/>
        <a:p>
          <a:endParaRPr lang="en-US"/>
        </a:p>
      </dgm:t>
    </dgm:pt>
    <dgm:pt modelId="{F81FF6CE-4C05-490A-B65C-E9E6DF4DE31F}">
      <dgm:prSet custT="1"/>
      <dgm:spPr/>
      <dgm:t>
        <a:bodyPr/>
        <a:lstStyle/>
        <a:p>
          <a:r>
            <a:rPr lang="en-US" sz="1800" dirty="0"/>
            <a:t>The OI number, KP’s name, telephone number and the reason for the next appointment (clinical consultation +/- counselling, refill for drugs, blood draw for VL) should be listed in the diary. </a:t>
          </a:r>
        </a:p>
      </dgm:t>
    </dgm:pt>
    <dgm:pt modelId="{152EE31C-89A9-4A3B-8CB5-6FEAD045D1E8}" type="parTrans" cxnId="{2AC4DE2E-BF2D-45BB-9B1C-8DF2EEA0C8B9}">
      <dgm:prSet/>
      <dgm:spPr/>
      <dgm:t>
        <a:bodyPr/>
        <a:lstStyle/>
        <a:p>
          <a:endParaRPr lang="en-US"/>
        </a:p>
      </dgm:t>
    </dgm:pt>
    <dgm:pt modelId="{3805721B-9C94-4925-88C9-18DD820C5E95}" type="sibTrans" cxnId="{2AC4DE2E-BF2D-45BB-9B1C-8DF2EEA0C8B9}">
      <dgm:prSet/>
      <dgm:spPr/>
      <dgm:t>
        <a:bodyPr/>
        <a:lstStyle/>
        <a:p>
          <a:endParaRPr lang="en-US"/>
        </a:p>
      </dgm:t>
    </dgm:pt>
    <dgm:pt modelId="{50783D79-0064-41E1-AAC0-9F2DE649410D}" type="pres">
      <dgm:prSet presAssocID="{2BF607EB-1E0D-44FF-BCE1-478DCEB1E4BB}" presName="linear" presStyleCnt="0">
        <dgm:presLayoutVars>
          <dgm:animLvl val="lvl"/>
          <dgm:resizeHandles val="exact"/>
        </dgm:presLayoutVars>
      </dgm:prSet>
      <dgm:spPr/>
    </dgm:pt>
    <dgm:pt modelId="{C445153A-26E0-44CB-A80B-141674299370}" type="pres">
      <dgm:prSet presAssocID="{0A525873-0C71-4112-8FEC-198BCFF352CB}" presName="parentText" presStyleLbl="node1" presStyleIdx="0" presStyleCnt="5">
        <dgm:presLayoutVars>
          <dgm:chMax val="0"/>
          <dgm:bulletEnabled val="1"/>
        </dgm:presLayoutVars>
      </dgm:prSet>
      <dgm:spPr/>
    </dgm:pt>
    <dgm:pt modelId="{63E8CA33-39EF-438E-84DA-E5BAAF476EA5}" type="pres">
      <dgm:prSet presAssocID="{FE623C78-8045-4D8A-9EBA-CC9B8CCF1F38}" presName="spacer" presStyleCnt="0"/>
      <dgm:spPr/>
    </dgm:pt>
    <dgm:pt modelId="{31B481C7-16E0-47B2-9BA6-4D47CE9F58B6}" type="pres">
      <dgm:prSet presAssocID="{E542308D-F7B4-4E68-847A-2AFE12B98E77}" presName="parentText" presStyleLbl="node1" presStyleIdx="1" presStyleCnt="5">
        <dgm:presLayoutVars>
          <dgm:chMax val="0"/>
          <dgm:bulletEnabled val="1"/>
        </dgm:presLayoutVars>
      </dgm:prSet>
      <dgm:spPr/>
    </dgm:pt>
    <dgm:pt modelId="{E1BC82E0-2234-4F0A-B1E5-967ECC75C06F}" type="pres">
      <dgm:prSet presAssocID="{129A0BFB-4C15-445E-9C85-710058E7E696}" presName="spacer" presStyleCnt="0"/>
      <dgm:spPr/>
    </dgm:pt>
    <dgm:pt modelId="{0590D78C-8B01-4443-A7CD-E2038032B881}" type="pres">
      <dgm:prSet presAssocID="{96E8C897-E9A6-4A0A-9E0F-41D68308AABE}" presName="parentText" presStyleLbl="node1" presStyleIdx="2" presStyleCnt="5">
        <dgm:presLayoutVars>
          <dgm:chMax val="0"/>
          <dgm:bulletEnabled val="1"/>
        </dgm:presLayoutVars>
      </dgm:prSet>
      <dgm:spPr/>
    </dgm:pt>
    <dgm:pt modelId="{1A8CA9C8-52D1-4A24-8008-74E31412B728}" type="pres">
      <dgm:prSet presAssocID="{84BC0B29-34A8-4097-8AE1-70FE004B0319}" presName="spacer" presStyleCnt="0"/>
      <dgm:spPr/>
    </dgm:pt>
    <dgm:pt modelId="{75A878DD-B982-42DB-BE45-C078778F5D79}" type="pres">
      <dgm:prSet presAssocID="{E6531B03-5A80-4CE3-98C8-33F0EF82DB91}" presName="parentText" presStyleLbl="node1" presStyleIdx="3" presStyleCnt="5">
        <dgm:presLayoutVars>
          <dgm:chMax val="0"/>
          <dgm:bulletEnabled val="1"/>
        </dgm:presLayoutVars>
      </dgm:prSet>
      <dgm:spPr/>
    </dgm:pt>
    <dgm:pt modelId="{0DC8C1F5-D15B-4484-807B-3772E15705BA}" type="pres">
      <dgm:prSet presAssocID="{8678D4AC-B599-414B-A83E-AFDBB4AC1349}" presName="spacer" presStyleCnt="0"/>
      <dgm:spPr/>
    </dgm:pt>
    <dgm:pt modelId="{AEF01BCD-779E-475F-A1E2-BC8ED1368A06}" type="pres">
      <dgm:prSet presAssocID="{F81FF6CE-4C05-490A-B65C-E9E6DF4DE31F}" presName="parentText" presStyleLbl="node1" presStyleIdx="4" presStyleCnt="5">
        <dgm:presLayoutVars>
          <dgm:chMax val="0"/>
          <dgm:bulletEnabled val="1"/>
        </dgm:presLayoutVars>
      </dgm:prSet>
      <dgm:spPr/>
    </dgm:pt>
  </dgm:ptLst>
  <dgm:cxnLst>
    <dgm:cxn modelId="{5E121A22-E562-4EA7-81BD-0D8973DDD892}" srcId="{2BF607EB-1E0D-44FF-BCE1-478DCEB1E4BB}" destId="{E6531B03-5A80-4CE3-98C8-33F0EF82DB91}" srcOrd="3" destOrd="0" parTransId="{6760C416-EFFD-4AA7-84AF-206DC0AEDEFD}" sibTransId="{8678D4AC-B599-414B-A83E-AFDBB4AC1349}"/>
    <dgm:cxn modelId="{CA7C232E-4AC4-42D9-B987-FAFB89BBB19A}" type="presOf" srcId="{E542308D-F7B4-4E68-847A-2AFE12B98E77}" destId="{31B481C7-16E0-47B2-9BA6-4D47CE9F58B6}" srcOrd="0" destOrd="0" presId="urn:microsoft.com/office/officeart/2005/8/layout/vList2"/>
    <dgm:cxn modelId="{2AC4DE2E-BF2D-45BB-9B1C-8DF2EEA0C8B9}" srcId="{2BF607EB-1E0D-44FF-BCE1-478DCEB1E4BB}" destId="{F81FF6CE-4C05-490A-B65C-E9E6DF4DE31F}" srcOrd="4" destOrd="0" parTransId="{152EE31C-89A9-4A3B-8CB5-6FEAD045D1E8}" sibTransId="{3805721B-9C94-4925-88C9-18DD820C5E95}"/>
    <dgm:cxn modelId="{A288A732-7FAF-49E4-A4B1-3540FA1E11AE}" type="presOf" srcId="{2BF607EB-1E0D-44FF-BCE1-478DCEB1E4BB}" destId="{50783D79-0064-41E1-AAC0-9F2DE649410D}" srcOrd="0" destOrd="0" presId="urn:microsoft.com/office/officeart/2005/8/layout/vList2"/>
    <dgm:cxn modelId="{49D7903D-82FA-4E0C-AAC1-EBCE4E8B1E65}" srcId="{2BF607EB-1E0D-44FF-BCE1-478DCEB1E4BB}" destId="{E542308D-F7B4-4E68-847A-2AFE12B98E77}" srcOrd="1" destOrd="0" parTransId="{03E5BF72-D366-472B-AC94-2D0D0226F48F}" sibTransId="{129A0BFB-4C15-445E-9C85-710058E7E696}"/>
    <dgm:cxn modelId="{68B4CA5E-BD1B-4ABF-B39F-EBDAB9C63D47}" srcId="{2BF607EB-1E0D-44FF-BCE1-478DCEB1E4BB}" destId="{0A525873-0C71-4112-8FEC-198BCFF352CB}" srcOrd="0" destOrd="0" parTransId="{F0F53D1D-E040-4A58-98BE-7537D7183F50}" sibTransId="{FE623C78-8045-4D8A-9EBA-CC9B8CCF1F38}"/>
    <dgm:cxn modelId="{0F12776C-DEF0-4526-B723-C3AB2465F399}" srcId="{2BF607EB-1E0D-44FF-BCE1-478DCEB1E4BB}" destId="{96E8C897-E9A6-4A0A-9E0F-41D68308AABE}" srcOrd="2" destOrd="0" parTransId="{0671C2DD-FB2B-42BD-A2AB-71CE61CBD80C}" sibTransId="{84BC0B29-34A8-4097-8AE1-70FE004B0319}"/>
    <dgm:cxn modelId="{7220A084-0288-4E2E-898B-AC9AE78EE43A}" type="presOf" srcId="{96E8C897-E9A6-4A0A-9E0F-41D68308AABE}" destId="{0590D78C-8B01-4443-A7CD-E2038032B881}" srcOrd="0" destOrd="0" presId="urn:microsoft.com/office/officeart/2005/8/layout/vList2"/>
    <dgm:cxn modelId="{B6951285-F8B9-49A7-866D-CD602B612CC2}" type="presOf" srcId="{E6531B03-5A80-4CE3-98C8-33F0EF82DB91}" destId="{75A878DD-B982-42DB-BE45-C078778F5D79}" srcOrd="0" destOrd="0" presId="urn:microsoft.com/office/officeart/2005/8/layout/vList2"/>
    <dgm:cxn modelId="{8E97B198-F2BE-4690-8C08-90C5D89741DF}" type="presOf" srcId="{0A525873-0C71-4112-8FEC-198BCFF352CB}" destId="{C445153A-26E0-44CB-A80B-141674299370}" srcOrd="0" destOrd="0" presId="urn:microsoft.com/office/officeart/2005/8/layout/vList2"/>
    <dgm:cxn modelId="{5891E9BB-9CED-47A4-99EE-EBC777F21ACF}" type="presOf" srcId="{F81FF6CE-4C05-490A-B65C-E9E6DF4DE31F}" destId="{AEF01BCD-779E-475F-A1E2-BC8ED1368A06}" srcOrd="0" destOrd="0" presId="urn:microsoft.com/office/officeart/2005/8/layout/vList2"/>
    <dgm:cxn modelId="{69B46D4A-D516-4750-B151-E859EBDAD95D}" type="presParOf" srcId="{50783D79-0064-41E1-AAC0-9F2DE649410D}" destId="{C445153A-26E0-44CB-A80B-141674299370}" srcOrd="0" destOrd="0" presId="urn:microsoft.com/office/officeart/2005/8/layout/vList2"/>
    <dgm:cxn modelId="{6E4ABAF7-EEC6-41F5-813C-9CD049E70D1C}" type="presParOf" srcId="{50783D79-0064-41E1-AAC0-9F2DE649410D}" destId="{63E8CA33-39EF-438E-84DA-E5BAAF476EA5}" srcOrd="1" destOrd="0" presId="urn:microsoft.com/office/officeart/2005/8/layout/vList2"/>
    <dgm:cxn modelId="{B5A0BD44-9D21-4622-868B-DF8F0AD4F7CF}" type="presParOf" srcId="{50783D79-0064-41E1-AAC0-9F2DE649410D}" destId="{31B481C7-16E0-47B2-9BA6-4D47CE9F58B6}" srcOrd="2" destOrd="0" presId="urn:microsoft.com/office/officeart/2005/8/layout/vList2"/>
    <dgm:cxn modelId="{7A30D726-4653-4EA1-BF9A-0D1780D2998B}" type="presParOf" srcId="{50783D79-0064-41E1-AAC0-9F2DE649410D}" destId="{E1BC82E0-2234-4F0A-B1E5-967ECC75C06F}" srcOrd="3" destOrd="0" presId="urn:microsoft.com/office/officeart/2005/8/layout/vList2"/>
    <dgm:cxn modelId="{3D8FCBD6-BADD-4E1A-82E1-AC4C874BF6CF}" type="presParOf" srcId="{50783D79-0064-41E1-AAC0-9F2DE649410D}" destId="{0590D78C-8B01-4443-A7CD-E2038032B881}" srcOrd="4" destOrd="0" presId="urn:microsoft.com/office/officeart/2005/8/layout/vList2"/>
    <dgm:cxn modelId="{53DDC15C-C85A-4374-911D-7E71359DE285}" type="presParOf" srcId="{50783D79-0064-41E1-AAC0-9F2DE649410D}" destId="{1A8CA9C8-52D1-4A24-8008-74E31412B728}" srcOrd="5" destOrd="0" presId="urn:microsoft.com/office/officeart/2005/8/layout/vList2"/>
    <dgm:cxn modelId="{35671208-D2C9-45DB-919E-492D8052C130}" type="presParOf" srcId="{50783D79-0064-41E1-AAC0-9F2DE649410D}" destId="{75A878DD-B982-42DB-BE45-C078778F5D79}" srcOrd="6" destOrd="0" presId="urn:microsoft.com/office/officeart/2005/8/layout/vList2"/>
    <dgm:cxn modelId="{9745664B-6357-4D41-92A9-A5FC7398107C}" type="presParOf" srcId="{50783D79-0064-41E1-AAC0-9F2DE649410D}" destId="{0DC8C1F5-D15B-4484-807B-3772E15705BA}" srcOrd="7" destOrd="0" presId="urn:microsoft.com/office/officeart/2005/8/layout/vList2"/>
    <dgm:cxn modelId="{D7AD16AE-7550-4F06-9B34-6832A367F043}" type="presParOf" srcId="{50783D79-0064-41E1-AAC0-9F2DE649410D}" destId="{AEF01BCD-779E-475F-A1E2-BC8ED1368A0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CBD994-82B8-48BC-A5EC-324439A72FAE}"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0FA1891-96D5-4F37-97A8-2D450B6357EC}">
      <dgm:prSet/>
      <dgm:spPr/>
      <dgm:t>
        <a:bodyPr/>
        <a:lstStyle/>
        <a:p>
          <a:r>
            <a:rPr lang="en-US" dirty="0"/>
            <a:t>The diary  list can be used to pull the patient care and treatment booklets the day before and also to pre-pack refills in larger sites. </a:t>
          </a:r>
        </a:p>
      </dgm:t>
    </dgm:pt>
    <dgm:pt modelId="{95274638-305F-4F6F-8411-6D22F1EF0E43}" type="parTrans" cxnId="{31FD1B59-042D-4F63-9A0A-7D775739AF76}">
      <dgm:prSet/>
      <dgm:spPr/>
      <dgm:t>
        <a:bodyPr/>
        <a:lstStyle/>
        <a:p>
          <a:endParaRPr lang="en-US"/>
        </a:p>
      </dgm:t>
    </dgm:pt>
    <dgm:pt modelId="{83D4AED4-ACF3-4277-A34D-435AE0763820}" type="sibTrans" cxnId="{31FD1B59-042D-4F63-9A0A-7D775739AF76}">
      <dgm:prSet/>
      <dgm:spPr/>
      <dgm:t>
        <a:bodyPr/>
        <a:lstStyle/>
        <a:p>
          <a:endParaRPr lang="en-US"/>
        </a:p>
      </dgm:t>
    </dgm:pt>
    <dgm:pt modelId="{CBB25C4C-AAE6-4356-85C2-581B3D75A475}">
      <dgm:prSet/>
      <dgm:spPr/>
      <dgm:t>
        <a:bodyPr/>
        <a:lstStyle/>
        <a:p>
          <a:r>
            <a:rPr lang="en-US"/>
            <a:t>When the client arrives, it should be marked off in the diary that they have attended. </a:t>
          </a:r>
        </a:p>
      </dgm:t>
    </dgm:pt>
    <dgm:pt modelId="{E0A40790-9BF9-4996-9269-EE14D62441EC}" type="parTrans" cxnId="{545C06CB-D041-4266-9886-0B83C9FC8EE1}">
      <dgm:prSet/>
      <dgm:spPr/>
      <dgm:t>
        <a:bodyPr/>
        <a:lstStyle/>
        <a:p>
          <a:endParaRPr lang="en-US"/>
        </a:p>
      </dgm:t>
    </dgm:pt>
    <dgm:pt modelId="{5381E593-F5BE-4914-AC53-17BFB5A62F45}" type="sibTrans" cxnId="{545C06CB-D041-4266-9886-0B83C9FC8EE1}">
      <dgm:prSet/>
      <dgm:spPr/>
      <dgm:t>
        <a:bodyPr/>
        <a:lstStyle/>
        <a:p>
          <a:endParaRPr lang="en-US"/>
        </a:p>
      </dgm:t>
    </dgm:pt>
    <dgm:pt modelId="{7761DA0F-4C73-4F2A-BC04-AAE89BA50E93}">
      <dgm:prSet/>
      <dgm:spPr/>
      <dgm:t>
        <a:bodyPr/>
        <a:lstStyle/>
        <a:p>
          <a:r>
            <a:rPr lang="en-US"/>
            <a:t>At each visit, whoever is registering the client should check that an up-to-date phone number is available and is documented in the appointment diary</a:t>
          </a:r>
        </a:p>
      </dgm:t>
    </dgm:pt>
    <dgm:pt modelId="{09CA296B-57F0-4C63-8D64-58C6644095F4}" type="parTrans" cxnId="{DA7DE912-5D0A-4F31-986C-0DBF52A76DC9}">
      <dgm:prSet/>
      <dgm:spPr/>
      <dgm:t>
        <a:bodyPr/>
        <a:lstStyle/>
        <a:p>
          <a:endParaRPr lang="en-US"/>
        </a:p>
      </dgm:t>
    </dgm:pt>
    <dgm:pt modelId="{9D70A9AD-9ED6-44F0-8BA5-B7F1B6520C76}" type="sibTrans" cxnId="{DA7DE912-5D0A-4F31-986C-0DBF52A76DC9}">
      <dgm:prSet/>
      <dgm:spPr/>
      <dgm:t>
        <a:bodyPr/>
        <a:lstStyle/>
        <a:p>
          <a:endParaRPr lang="en-US"/>
        </a:p>
      </dgm:t>
    </dgm:pt>
    <dgm:pt modelId="{5A0A2B98-5BBF-4A5D-9EAC-5067C9EAF8DC}">
      <dgm:prSet/>
      <dgm:spPr/>
      <dgm:t>
        <a:bodyPr/>
        <a:lstStyle/>
        <a:p>
          <a:r>
            <a:rPr lang="en-US"/>
            <a:t>If the client does not attend for their appointment, their patient care and treatment booklet should be kept aside in a tray or shelf allocated for late-attenders. Tracing is not triggered immediately and patients’ files coming 1-3 days late should be found in this tray. </a:t>
          </a:r>
        </a:p>
      </dgm:t>
    </dgm:pt>
    <dgm:pt modelId="{B7C1C19D-0099-44BE-9AC4-DA742DBC2D3C}" type="parTrans" cxnId="{251352CC-4DA5-4A8B-B8BE-3CA941F2FC3B}">
      <dgm:prSet/>
      <dgm:spPr/>
      <dgm:t>
        <a:bodyPr/>
        <a:lstStyle/>
        <a:p>
          <a:endParaRPr lang="en-US"/>
        </a:p>
      </dgm:t>
    </dgm:pt>
    <dgm:pt modelId="{F3911BCC-EA69-4163-9E66-732D024B6615}" type="sibTrans" cxnId="{251352CC-4DA5-4A8B-B8BE-3CA941F2FC3B}">
      <dgm:prSet/>
      <dgm:spPr/>
      <dgm:t>
        <a:bodyPr/>
        <a:lstStyle/>
        <a:p>
          <a:endParaRPr lang="en-US"/>
        </a:p>
      </dgm:t>
    </dgm:pt>
    <dgm:pt modelId="{1FE58EAF-0900-40D2-8BE4-D2713DDF7418}">
      <dgm:prSet/>
      <dgm:spPr/>
      <dgm:t>
        <a:bodyPr/>
        <a:lstStyle/>
        <a:p>
          <a:r>
            <a:rPr lang="en-US" dirty="0"/>
            <a:t>If the client has not attended for three days, the client should be traced. All clients, when first registered, should give consent to be traced. </a:t>
          </a:r>
        </a:p>
      </dgm:t>
    </dgm:pt>
    <dgm:pt modelId="{22CCA39D-F2E6-4A8E-87D7-FC55F7411773}" type="parTrans" cxnId="{6F05ABF9-5B1A-488C-BAEB-55C5CFF95D49}">
      <dgm:prSet/>
      <dgm:spPr/>
      <dgm:t>
        <a:bodyPr/>
        <a:lstStyle/>
        <a:p>
          <a:endParaRPr lang="en-US"/>
        </a:p>
      </dgm:t>
    </dgm:pt>
    <dgm:pt modelId="{5435E15B-2F6B-40A6-A643-DD1302AAA0A7}" type="sibTrans" cxnId="{6F05ABF9-5B1A-488C-BAEB-55C5CFF95D49}">
      <dgm:prSet/>
      <dgm:spPr/>
      <dgm:t>
        <a:bodyPr/>
        <a:lstStyle/>
        <a:p>
          <a:endParaRPr lang="en-US"/>
        </a:p>
      </dgm:t>
    </dgm:pt>
    <dgm:pt modelId="{65030511-B8D7-4AA6-8BEC-55C366D9D83F}">
      <dgm:prSet/>
      <dgm:spPr/>
      <dgm:t>
        <a:bodyPr/>
        <a:lstStyle/>
        <a:p>
          <a:r>
            <a:rPr lang="en-US"/>
            <a:t>If just phone tracing is required, this may be done by the nurse or outreach worker; if phone or home visit is required, this is done by a nurse or outreach worker. </a:t>
          </a:r>
        </a:p>
      </dgm:t>
    </dgm:pt>
    <dgm:pt modelId="{F4DDFBA7-CC07-4EAE-9CA1-B8EDDBDF06CB}" type="parTrans" cxnId="{91A9637D-E834-4724-A59A-6AE3010CFF5D}">
      <dgm:prSet/>
      <dgm:spPr/>
      <dgm:t>
        <a:bodyPr/>
        <a:lstStyle/>
        <a:p>
          <a:endParaRPr lang="en-US"/>
        </a:p>
      </dgm:t>
    </dgm:pt>
    <dgm:pt modelId="{7EA6948D-E906-426C-BA6B-EFF9EA61C4F7}" type="sibTrans" cxnId="{91A9637D-E834-4724-A59A-6AE3010CFF5D}">
      <dgm:prSet/>
      <dgm:spPr/>
      <dgm:t>
        <a:bodyPr/>
        <a:lstStyle/>
        <a:p>
          <a:endParaRPr lang="en-US"/>
        </a:p>
      </dgm:t>
    </dgm:pt>
    <dgm:pt modelId="{6F5731E7-7BB7-4EEC-B9C6-7F33449C99F2}">
      <dgm:prSet/>
      <dgm:spPr/>
      <dgm:t>
        <a:bodyPr/>
        <a:lstStyle/>
        <a:p>
          <a:r>
            <a:rPr lang="en-US"/>
            <a:t>Files for patients being traced should be placed in a “tracing” tray.</a:t>
          </a:r>
        </a:p>
      </dgm:t>
    </dgm:pt>
    <dgm:pt modelId="{A9741629-5C9E-4BE6-8D60-6119C17F6D78}" type="parTrans" cxnId="{FA63D337-F72A-46DF-A757-20018866FCFD}">
      <dgm:prSet/>
      <dgm:spPr/>
      <dgm:t>
        <a:bodyPr/>
        <a:lstStyle/>
        <a:p>
          <a:endParaRPr lang="en-US"/>
        </a:p>
      </dgm:t>
    </dgm:pt>
    <dgm:pt modelId="{EC7790F2-084A-4AF7-9488-DCB47C7B85C0}" type="sibTrans" cxnId="{FA63D337-F72A-46DF-A757-20018866FCFD}">
      <dgm:prSet/>
      <dgm:spPr/>
      <dgm:t>
        <a:bodyPr/>
        <a:lstStyle/>
        <a:p>
          <a:endParaRPr lang="en-US"/>
        </a:p>
      </dgm:t>
    </dgm:pt>
    <dgm:pt modelId="{7AEF759B-C631-4759-A2BA-D6208B9E80B7}" type="pres">
      <dgm:prSet presAssocID="{BACBD994-82B8-48BC-A5EC-324439A72FAE}" presName="vert0" presStyleCnt="0">
        <dgm:presLayoutVars>
          <dgm:dir/>
          <dgm:animOne val="branch"/>
          <dgm:animLvl val="lvl"/>
        </dgm:presLayoutVars>
      </dgm:prSet>
      <dgm:spPr/>
    </dgm:pt>
    <dgm:pt modelId="{C593B25F-DB70-4BED-B079-C46ACE58FC67}" type="pres">
      <dgm:prSet presAssocID="{50FA1891-96D5-4F37-97A8-2D450B6357EC}" presName="thickLine" presStyleLbl="alignNode1" presStyleIdx="0" presStyleCnt="7"/>
      <dgm:spPr/>
    </dgm:pt>
    <dgm:pt modelId="{EB0836A0-C021-4ACB-BDE9-B34A3C08B35E}" type="pres">
      <dgm:prSet presAssocID="{50FA1891-96D5-4F37-97A8-2D450B6357EC}" presName="horz1" presStyleCnt="0"/>
      <dgm:spPr/>
    </dgm:pt>
    <dgm:pt modelId="{4A7627C2-0FA2-4891-BE01-7096EBF05BAF}" type="pres">
      <dgm:prSet presAssocID="{50FA1891-96D5-4F37-97A8-2D450B6357EC}" presName="tx1" presStyleLbl="revTx" presStyleIdx="0" presStyleCnt="7"/>
      <dgm:spPr/>
    </dgm:pt>
    <dgm:pt modelId="{3C5F899D-88D3-453E-AC92-256B0712CAB7}" type="pres">
      <dgm:prSet presAssocID="{50FA1891-96D5-4F37-97A8-2D450B6357EC}" presName="vert1" presStyleCnt="0"/>
      <dgm:spPr/>
    </dgm:pt>
    <dgm:pt modelId="{D6540F32-E3C9-4B5B-92B3-D52F5393E6C5}" type="pres">
      <dgm:prSet presAssocID="{CBB25C4C-AAE6-4356-85C2-581B3D75A475}" presName="thickLine" presStyleLbl="alignNode1" presStyleIdx="1" presStyleCnt="7"/>
      <dgm:spPr/>
    </dgm:pt>
    <dgm:pt modelId="{30C13C55-CE84-4657-A2D2-22E50E5872B1}" type="pres">
      <dgm:prSet presAssocID="{CBB25C4C-AAE6-4356-85C2-581B3D75A475}" presName="horz1" presStyleCnt="0"/>
      <dgm:spPr/>
    </dgm:pt>
    <dgm:pt modelId="{0A86421C-6826-4AB5-964D-91B28D82B7E6}" type="pres">
      <dgm:prSet presAssocID="{CBB25C4C-AAE6-4356-85C2-581B3D75A475}" presName="tx1" presStyleLbl="revTx" presStyleIdx="1" presStyleCnt="7"/>
      <dgm:spPr/>
    </dgm:pt>
    <dgm:pt modelId="{9C7CC22E-1AEA-41DC-9890-DC1A266DB22B}" type="pres">
      <dgm:prSet presAssocID="{CBB25C4C-AAE6-4356-85C2-581B3D75A475}" presName="vert1" presStyleCnt="0"/>
      <dgm:spPr/>
    </dgm:pt>
    <dgm:pt modelId="{28AB166A-36AB-4CC7-9E3F-63ECEA55888F}" type="pres">
      <dgm:prSet presAssocID="{7761DA0F-4C73-4F2A-BC04-AAE89BA50E93}" presName="thickLine" presStyleLbl="alignNode1" presStyleIdx="2" presStyleCnt="7"/>
      <dgm:spPr/>
    </dgm:pt>
    <dgm:pt modelId="{43267B4E-3DDA-4248-8BD8-FBC0958E2E7A}" type="pres">
      <dgm:prSet presAssocID="{7761DA0F-4C73-4F2A-BC04-AAE89BA50E93}" presName="horz1" presStyleCnt="0"/>
      <dgm:spPr/>
    </dgm:pt>
    <dgm:pt modelId="{2418A622-1BEC-4179-861D-F6BE8A132B52}" type="pres">
      <dgm:prSet presAssocID="{7761DA0F-4C73-4F2A-BC04-AAE89BA50E93}" presName="tx1" presStyleLbl="revTx" presStyleIdx="2" presStyleCnt="7"/>
      <dgm:spPr/>
    </dgm:pt>
    <dgm:pt modelId="{02A55B24-3444-49C2-9617-E84F1C63B180}" type="pres">
      <dgm:prSet presAssocID="{7761DA0F-4C73-4F2A-BC04-AAE89BA50E93}" presName="vert1" presStyleCnt="0"/>
      <dgm:spPr/>
    </dgm:pt>
    <dgm:pt modelId="{930F46A1-83FD-4B61-A406-B2A6E6B95648}" type="pres">
      <dgm:prSet presAssocID="{5A0A2B98-5BBF-4A5D-9EAC-5067C9EAF8DC}" presName="thickLine" presStyleLbl="alignNode1" presStyleIdx="3" presStyleCnt="7"/>
      <dgm:spPr/>
    </dgm:pt>
    <dgm:pt modelId="{B4A72CFB-62F6-4CB6-A0A0-F368785ED93B}" type="pres">
      <dgm:prSet presAssocID="{5A0A2B98-5BBF-4A5D-9EAC-5067C9EAF8DC}" presName="horz1" presStyleCnt="0"/>
      <dgm:spPr/>
    </dgm:pt>
    <dgm:pt modelId="{C1E6BB8E-10A7-47F5-89EC-FCDC445DF557}" type="pres">
      <dgm:prSet presAssocID="{5A0A2B98-5BBF-4A5D-9EAC-5067C9EAF8DC}" presName="tx1" presStyleLbl="revTx" presStyleIdx="3" presStyleCnt="7"/>
      <dgm:spPr/>
    </dgm:pt>
    <dgm:pt modelId="{8565429C-6837-45EE-B0F4-5B0FC6332EDE}" type="pres">
      <dgm:prSet presAssocID="{5A0A2B98-5BBF-4A5D-9EAC-5067C9EAF8DC}" presName="vert1" presStyleCnt="0"/>
      <dgm:spPr/>
    </dgm:pt>
    <dgm:pt modelId="{2C87F4FD-A04D-4EBB-AE1E-2F84D66B8204}" type="pres">
      <dgm:prSet presAssocID="{1FE58EAF-0900-40D2-8BE4-D2713DDF7418}" presName="thickLine" presStyleLbl="alignNode1" presStyleIdx="4" presStyleCnt="7"/>
      <dgm:spPr/>
    </dgm:pt>
    <dgm:pt modelId="{8FDB59B1-1099-49E3-BC78-600BD9A5BDBF}" type="pres">
      <dgm:prSet presAssocID="{1FE58EAF-0900-40D2-8BE4-D2713DDF7418}" presName="horz1" presStyleCnt="0"/>
      <dgm:spPr/>
    </dgm:pt>
    <dgm:pt modelId="{6113E39B-3FFC-4879-8E29-140B6E99060E}" type="pres">
      <dgm:prSet presAssocID="{1FE58EAF-0900-40D2-8BE4-D2713DDF7418}" presName="tx1" presStyleLbl="revTx" presStyleIdx="4" presStyleCnt="7"/>
      <dgm:spPr/>
    </dgm:pt>
    <dgm:pt modelId="{1A826A24-3E90-4F95-A659-B97BFD73C344}" type="pres">
      <dgm:prSet presAssocID="{1FE58EAF-0900-40D2-8BE4-D2713DDF7418}" presName="vert1" presStyleCnt="0"/>
      <dgm:spPr/>
    </dgm:pt>
    <dgm:pt modelId="{50CC7BEE-43F1-4D69-9DF4-B9B44A3630A6}" type="pres">
      <dgm:prSet presAssocID="{65030511-B8D7-4AA6-8BEC-55C366D9D83F}" presName="thickLine" presStyleLbl="alignNode1" presStyleIdx="5" presStyleCnt="7"/>
      <dgm:spPr/>
    </dgm:pt>
    <dgm:pt modelId="{ABE43ED8-3FE7-44C2-82CC-CF5916F38656}" type="pres">
      <dgm:prSet presAssocID="{65030511-B8D7-4AA6-8BEC-55C366D9D83F}" presName="horz1" presStyleCnt="0"/>
      <dgm:spPr/>
    </dgm:pt>
    <dgm:pt modelId="{8B342DCB-3CEF-4B3F-803F-EF6D081231C4}" type="pres">
      <dgm:prSet presAssocID="{65030511-B8D7-4AA6-8BEC-55C366D9D83F}" presName="tx1" presStyleLbl="revTx" presStyleIdx="5" presStyleCnt="7"/>
      <dgm:spPr/>
    </dgm:pt>
    <dgm:pt modelId="{D3957D46-8B32-4783-996D-A20EB900F86A}" type="pres">
      <dgm:prSet presAssocID="{65030511-B8D7-4AA6-8BEC-55C366D9D83F}" presName="vert1" presStyleCnt="0"/>
      <dgm:spPr/>
    </dgm:pt>
    <dgm:pt modelId="{A7E9E7FA-710E-42E5-81F8-0EFD1B84CA98}" type="pres">
      <dgm:prSet presAssocID="{6F5731E7-7BB7-4EEC-B9C6-7F33449C99F2}" presName="thickLine" presStyleLbl="alignNode1" presStyleIdx="6" presStyleCnt="7"/>
      <dgm:spPr/>
    </dgm:pt>
    <dgm:pt modelId="{4E638ECE-6AA5-440D-B15D-CA2E9143505D}" type="pres">
      <dgm:prSet presAssocID="{6F5731E7-7BB7-4EEC-B9C6-7F33449C99F2}" presName="horz1" presStyleCnt="0"/>
      <dgm:spPr/>
    </dgm:pt>
    <dgm:pt modelId="{2A4A5D49-40B3-4C6B-BEF7-D6CF3E0782A1}" type="pres">
      <dgm:prSet presAssocID="{6F5731E7-7BB7-4EEC-B9C6-7F33449C99F2}" presName="tx1" presStyleLbl="revTx" presStyleIdx="6" presStyleCnt="7"/>
      <dgm:spPr/>
    </dgm:pt>
    <dgm:pt modelId="{1DFC8393-6FE7-4A84-B034-AAF16D562982}" type="pres">
      <dgm:prSet presAssocID="{6F5731E7-7BB7-4EEC-B9C6-7F33449C99F2}" presName="vert1" presStyleCnt="0"/>
      <dgm:spPr/>
    </dgm:pt>
  </dgm:ptLst>
  <dgm:cxnLst>
    <dgm:cxn modelId="{7FB05F08-6F6B-4CD4-926D-FFA6FF2C3A38}" type="presOf" srcId="{7761DA0F-4C73-4F2A-BC04-AAE89BA50E93}" destId="{2418A622-1BEC-4179-861D-F6BE8A132B52}" srcOrd="0" destOrd="0" presId="urn:microsoft.com/office/officeart/2008/layout/LinedList"/>
    <dgm:cxn modelId="{DA7DE912-5D0A-4F31-986C-0DBF52A76DC9}" srcId="{BACBD994-82B8-48BC-A5EC-324439A72FAE}" destId="{7761DA0F-4C73-4F2A-BC04-AAE89BA50E93}" srcOrd="2" destOrd="0" parTransId="{09CA296B-57F0-4C63-8D64-58C6644095F4}" sibTransId="{9D70A9AD-9ED6-44F0-8BA5-B7F1B6520C76}"/>
    <dgm:cxn modelId="{15DF131E-8436-4468-A34C-4EB0954603FC}" type="presOf" srcId="{5A0A2B98-5BBF-4A5D-9EAC-5067C9EAF8DC}" destId="{C1E6BB8E-10A7-47F5-89EC-FCDC445DF557}" srcOrd="0" destOrd="0" presId="urn:microsoft.com/office/officeart/2008/layout/LinedList"/>
    <dgm:cxn modelId="{E7B7C02F-DB2D-4215-9950-567F38864C47}" type="presOf" srcId="{BACBD994-82B8-48BC-A5EC-324439A72FAE}" destId="{7AEF759B-C631-4759-A2BA-D6208B9E80B7}" srcOrd="0" destOrd="0" presId="urn:microsoft.com/office/officeart/2008/layout/LinedList"/>
    <dgm:cxn modelId="{FA63D337-F72A-46DF-A757-20018866FCFD}" srcId="{BACBD994-82B8-48BC-A5EC-324439A72FAE}" destId="{6F5731E7-7BB7-4EEC-B9C6-7F33449C99F2}" srcOrd="6" destOrd="0" parTransId="{A9741629-5C9E-4BE6-8D60-6119C17F6D78}" sibTransId="{EC7790F2-084A-4AF7-9488-DCB47C7B85C0}"/>
    <dgm:cxn modelId="{6857495F-E239-4823-A09B-96CCAB77700A}" type="presOf" srcId="{65030511-B8D7-4AA6-8BEC-55C366D9D83F}" destId="{8B342DCB-3CEF-4B3F-803F-EF6D081231C4}" srcOrd="0" destOrd="0" presId="urn:microsoft.com/office/officeart/2008/layout/LinedList"/>
    <dgm:cxn modelId="{31FD1B59-042D-4F63-9A0A-7D775739AF76}" srcId="{BACBD994-82B8-48BC-A5EC-324439A72FAE}" destId="{50FA1891-96D5-4F37-97A8-2D450B6357EC}" srcOrd="0" destOrd="0" parTransId="{95274638-305F-4F6F-8411-6D22F1EF0E43}" sibTransId="{83D4AED4-ACF3-4277-A34D-435AE0763820}"/>
    <dgm:cxn modelId="{1C0AB559-8EA5-42CB-923A-E379D23D612C}" type="presOf" srcId="{6F5731E7-7BB7-4EEC-B9C6-7F33449C99F2}" destId="{2A4A5D49-40B3-4C6B-BEF7-D6CF3E0782A1}" srcOrd="0" destOrd="0" presId="urn:microsoft.com/office/officeart/2008/layout/LinedList"/>
    <dgm:cxn modelId="{91A9637D-E834-4724-A59A-6AE3010CFF5D}" srcId="{BACBD994-82B8-48BC-A5EC-324439A72FAE}" destId="{65030511-B8D7-4AA6-8BEC-55C366D9D83F}" srcOrd="5" destOrd="0" parTransId="{F4DDFBA7-CC07-4EAE-9CA1-B8EDDBDF06CB}" sibTransId="{7EA6948D-E906-426C-BA6B-EFF9EA61C4F7}"/>
    <dgm:cxn modelId="{C405ED95-5DF2-4B08-9D75-809EE9485357}" type="presOf" srcId="{1FE58EAF-0900-40D2-8BE4-D2713DDF7418}" destId="{6113E39B-3FFC-4879-8E29-140B6E99060E}" srcOrd="0" destOrd="0" presId="urn:microsoft.com/office/officeart/2008/layout/LinedList"/>
    <dgm:cxn modelId="{A1D7A7CA-7CEA-497F-811E-EF461B22E399}" type="presOf" srcId="{50FA1891-96D5-4F37-97A8-2D450B6357EC}" destId="{4A7627C2-0FA2-4891-BE01-7096EBF05BAF}" srcOrd="0" destOrd="0" presId="urn:microsoft.com/office/officeart/2008/layout/LinedList"/>
    <dgm:cxn modelId="{545C06CB-D041-4266-9886-0B83C9FC8EE1}" srcId="{BACBD994-82B8-48BC-A5EC-324439A72FAE}" destId="{CBB25C4C-AAE6-4356-85C2-581B3D75A475}" srcOrd="1" destOrd="0" parTransId="{E0A40790-9BF9-4996-9269-EE14D62441EC}" sibTransId="{5381E593-F5BE-4914-AC53-17BFB5A62F45}"/>
    <dgm:cxn modelId="{251352CC-4DA5-4A8B-B8BE-3CA941F2FC3B}" srcId="{BACBD994-82B8-48BC-A5EC-324439A72FAE}" destId="{5A0A2B98-5BBF-4A5D-9EAC-5067C9EAF8DC}" srcOrd="3" destOrd="0" parTransId="{B7C1C19D-0099-44BE-9AC4-DA742DBC2D3C}" sibTransId="{F3911BCC-EA69-4163-9E66-732D024B6615}"/>
    <dgm:cxn modelId="{46A5B6F8-6340-40F5-9D6C-06D900F5C213}" type="presOf" srcId="{CBB25C4C-AAE6-4356-85C2-581B3D75A475}" destId="{0A86421C-6826-4AB5-964D-91B28D82B7E6}" srcOrd="0" destOrd="0" presId="urn:microsoft.com/office/officeart/2008/layout/LinedList"/>
    <dgm:cxn modelId="{6F05ABF9-5B1A-488C-BAEB-55C5CFF95D49}" srcId="{BACBD994-82B8-48BC-A5EC-324439A72FAE}" destId="{1FE58EAF-0900-40D2-8BE4-D2713DDF7418}" srcOrd="4" destOrd="0" parTransId="{22CCA39D-F2E6-4A8E-87D7-FC55F7411773}" sibTransId="{5435E15B-2F6B-40A6-A643-DD1302AAA0A7}"/>
    <dgm:cxn modelId="{081F8F88-2254-48C3-B592-7F6CF1427BF4}" type="presParOf" srcId="{7AEF759B-C631-4759-A2BA-D6208B9E80B7}" destId="{C593B25F-DB70-4BED-B079-C46ACE58FC67}" srcOrd="0" destOrd="0" presId="urn:microsoft.com/office/officeart/2008/layout/LinedList"/>
    <dgm:cxn modelId="{5D4ECFF1-85CA-4F3F-820A-4AF2A9C50CA3}" type="presParOf" srcId="{7AEF759B-C631-4759-A2BA-D6208B9E80B7}" destId="{EB0836A0-C021-4ACB-BDE9-B34A3C08B35E}" srcOrd="1" destOrd="0" presId="urn:microsoft.com/office/officeart/2008/layout/LinedList"/>
    <dgm:cxn modelId="{4DCF96A8-71C4-45C5-A52D-6CEFFA7A368A}" type="presParOf" srcId="{EB0836A0-C021-4ACB-BDE9-B34A3C08B35E}" destId="{4A7627C2-0FA2-4891-BE01-7096EBF05BAF}" srcOrd="0" destOrd="0" presId="urn:microsoft.com/office/officeart/2008/layout/LinedList"/>
    <dgm:cxn modelId="{D02C2ED3-3ED3-4D6F-BD29-301C1AABA6D4}" type="presParOf" srcId="{EB0836A0-C021-4ACB-BDE9-B34A3C08B35E}" destId="{3C5F899D-88D3-453E-AC92-256B0712CAB7}" srcOrd="1" destOrd="0" presId="urn:microsoft.com/office/officeart/2008/layout/LinedList"/>
    <dgm:cxn modelId="{FFD3F94B-C848-4C8D-AC0A-CAC7D3A0F648}" type="presParOf" srcId="{7AEF759B-C631-4759-A2BA-D6208B9E80B7}" destId="{D6540F32-E3C9-4B5B-92B3-D52F5393E6C5}" srcOrd="2" destOrd="0" presId="urn:microsoft.com/office/officeart/2008/layout/LinedList"/>
    <dgm:cxn modelId="{F257EA77-8E6D-4D17-A946-42B920F9E297}" type="presParOf" srcId="{7AEF759B-C631-4759-A2BA-D6208B9E80B7}" destId="{30C13C55-CE84-4657-A2D2-22E50E5872B1}" srcOrd="3" destOrd="0" presId="urn:microsoft.com/office/officeart/2008/layout/LinedList"/>
    <dgm:cxn modelId="{927C2F27-4A1E-4D64-AAD5-13E299F554EF}" type="presParOf" srcId="{30C13C55-CE84-4657-A2D2-22E50E5872B1}" destId="{0A86421C-6826-4AB5-964D-91B28D82B7E6}" srcOrd="0" destOrd="0" presId="urn:microsoft.com/office/officeart/2008/layout/LinedList"/>
    <dgm:cxn modelId="{23521172-EAB8-4580-96D5-504AC6AC3E19}" type="presParOf" srcId="{30C13C55-CE84-4657-A2D2-22E50E5872B1}" destId="{9C7CC22E-1AEA-41DC-9890-DC1A266DB22B}" srcOrd="1" destOrd="0" presId="urn:microsoft.com/office/officeart/2008/layout/LinedList"/>
    <dgm:cxn modelId="{CACEE308-40FA-47E8-8F30-4430F93FCCAC}" type="presParOf" srcId="{7AEF759B-C631-4759-A2BA-D6208B9E80B7}" destId="{28AB166A-36AB-4CC7-9E3F-63ECEA55888F}" srcOrd="4" destOrd="0" presId="urn:microsoft.com/office/officeart/2008/layout/LinedList"/>
    <dgm:cxn modelId="{2EDA272E-14A1-470C-A20E-4A45798A2CA6}" type="presParOf" srcId="{7AEF759B-C631-4759-A2BA-D6208B9E80B7}" destId="{43267B4E-3DDA-4248-8BD8-FBC0958E2E7A}" srcOrd="5" destOrd="0" presId="urn:microsoft.com/office/officeart/2008/layout/LinedList"/>
    <dgm:cxn modelId="{E52BC493-D7E0-41C4-9778-2A63C4186E61}" type="presParOf" srcId="{43267B4E-3DDA-4248-8BD8-FBC0958E2E7A}" destId="{2418A622-1BEC-4179-861D-F6BE8A132B52}" srcOrd="0" destOrd="0" presId="urn:microsoft.com/office/officeart/2008/layout/LinedList"/>
    <dgm:cxn modelId="{5149F344-F731-41B1-A4AC-FF79D22C64B4}" type="presParOf" srcId="{43267B4E-3DDA-4248-8BD8-FBC0958E2E7A}" destId="{02A55B24-3444-49C2-9617-E84F1C63B180}" srcOrd="1" destOrd="0" presId="urn:microsoft.com/office/officeart/2008/layout/LinedList"/>
    <dgm:cxn modelId="{EBC5174F-3561-4B8C-A1BA-0E7A2B4DF242}" type="presParOf" srcId="{7AEF759B-C631-4759-A2BA-D6208B9E80B7}" destId="{930F46A1-83FD-4B61-A406-B2A6E6B95648}" srcOrd="6" destOrd="0" presId="urn:microsoft.com/office/officeart/2008/layout/LinedList"/>
    <dgm:cxn modelId="{395EE509-CA2C-42D6-B422-2A5BDBC1BF2D}" type="presParOf" srcId="{7AEF759B-C631-4759-A2BA-D6208B9E80B7}" destId="{B4A72CFB-62F6-4CB6-A0A0-F368785ED93B}" srcOrd="7" destOrd="0" presId="urn:microsoft.com/office/officeart/2008/layout/LinedList"/>
    <dgm:cxn modelId="{BD360818-6742-4745-8B0D-6B5D9E91874E}" type="presParOf" srcId="{B4A72CFB-62F6-4CB6-A0A0-F368785ED93B}" destId="{C1E6BB8E-10A7-47F5-89EC-FCDC445DF557}" srcOrd="0" destOrd="0" presId="urn:microsoft.com/office/officeart/2008/layout/LinedList"/>
    <dgm:cxn modelId="{CBAD8367-F541-4657-8855-56B354CC8031}" type="presParOf" srcId="{B4A72CFB-62F6-4CB6-A0A0-F368785ED93B}" destId="{8565429C-6837-45EE-B0F4-5B0FC6332EDE}" srcOrd="1" destOrd="0" presId="urn:microsoft.com/office/officeart/2008/layout/LinedList"/>
    <dgm:cxn modelId="{CCF9F224-6454-4AB7-A379-1A50370CC8C9}" type="presParOf" srcId="{7AEF759B-C631-4759-A2BA-D6208B9E80B7}" destId="{2C87F4FD-A04D-4EBB-AE1E-2F84D66B8204}" srcOrd="8" destOrd="0" presId="urn:microsoft.com/office/officeart/2008/layout/LinedList"/>
    <dgm:cxn modelId="{71B8B064-0F02-414D-BE40-8FCAC697EC41}" type="presParOf" srcId="{7AEF759B-C631-4759-A2BA-D6208B9E80B7}" destId="{8FDB59B1-1099-49E3-BC78-600BD9A5BDBF}" srcOrd="9" destOrd="0" presId="urn:microsoft.com/office/officeart/2008/layout/LinedList"/>
    <dgm:cxn modelId="{66AF831D-9BA8-4C99-8FA7-8BEA6F923578}" type="presParOf" srcId="{8FDB59B1-1099-49E3-BC78-600BD9A5BDBF}" destId="{6113E39B-3FFC-4879-8E29-140B6E99060E}" srcOrd="0" destOrd="0" presId="urn:microsoft.com/office/officeart/2008/layout/LinedList"/>
    <dgm:cxn modelId="{A50FF424-99F7-4A3C-8F9C-5EA553F1611A}" type="presParOf" srcId="{8FDB59B1-1099-49E3-BC78-600BD9A5BDBF}" destId="{1A826A24-3E90-4F95-A659-B97BFD73C344}" srcOrd="1" destOrd="0" presId="urn:microsoft.com/office/officeart/2008/layout/LinedList"/>
    <dgm:cxn modelId="{FAAEA989-7B95-4126-A783-26D05FF52CB3}" type="presParOf" srcId="{7AEF759B-C631-4759-A2BA-D6208B9E80B7}" destId="{50CC7BEE-43F1-4D69-9DF4-B9B44A3630A6}" srcOrd="10" destOrd="0" presId="urn:microsoft.com/office/officeart/2008/layout/LinedList"/>
    <dgm:cxn modelId="{D91B1FC0-CFA4-4600-BC0D-6A0EC55E0E3B}" type="presParOf" srcId="{7AEF759B-C631-4759-A2BA-D6208B9E80B7}" destId="{ABE43ED8-3FE7-44C2-82CC-CF5916F38656}" srcOrd="11" destOrd="0" presId="urn:microsoft.com/office/officeart/2008/layout/LinedList"/>
    <dgm:cxn modelId="{3E23460F-9626-4D2E-9D72-0528A4FFC5BA}" type="presParOf" srcId="{ABE43ED8-3FE7-44C2-82CC-CF5916F38656}" destId="{8B342DCB-3CEF-4B3F-803F-EF6D081231C4}" srcOrd="0" destOrd="0" presId="urn:microsoft.com/office/officeart/2008/layout/LinedList"/>
    <dgm:cxn modelId="{57FD66D8-9F3A-4D58-8527-D10411C8702F}" type="presParOf" srcId="{ABE43ED8-3FE7-44C2-82CC-CF5916F38656}" destId="{D3957D46-8B32-4783-996D-A20EB900F86A}" srcOrd="1" destOrd="0" presId="urn:microsoft.com/office/officeart/2008/layout/LinedList"/>
    <dgm:cxn modelId="{EB8C9165-99A0-4BAD-87AD-48DA2847DFFE}" type="presParOf" srcId="{7AEF759B-C631-4759-A2BA-D6208B9E80B7}" destId="{A7E9E7FA-710E-42E5-81F8-0EFD1B84CA98}" srcOrd="12" destOrd="0" presId="urn:microsoft.com/office/officeart/2008/layout/LinedList"/>
    <dgm:cxn modelId="{1497B96F-CBD3-4553-BDBE-2B1424AB4FA6}" type="presParOf" srcId="{7AEF759B-C631-4759-A2BA-D6208B9E80B7}" destId="{4E638ECE-6AA5-440D-B15D-CA2E9143505D}" srcOrd="13" destOrd="0" presId="urn:microsoft.com/office/officeart/2008/layout/LinedList"/>
    <dgm:cxn modelId="{0B6EDC87-4FA4-4FA0-8EDC-7C3A045E2F75}" type="presParOf" srcId="{4E638ECE-6AA5-440D-B15D-CA2E9143505D}" destId="{2A4A5D49-40B3-4C6B-BEF7-D6CF3E0782A1}" srcOrd="0" destOrd="0" presId="urn:microsoft.com/office/officeart/2008/layout/LinedList"/>
    <dgm:cxn modelId="{B18104DF-0E78-4F2B-8D9B-CBF2D9D4FA97}" type="presParOf" srcId="{4E638ECE-6AA5-440D-B15D-CA2E9143505D}" destId="{1DFC8393-6FE7-4A84-B034-AAF16D56298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57CAA2-D606-437B-A38C-F29A5E056B7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5C5DD62-F65F-4244-AC31-AC1F6D47E103}">
      <dgm:prSet/>
      <dgm:spPr/>
      <dgm:t>
        <a:bodyPr/>
        <a:lstStyle/>
        <a:p>
          <a:r>
            <a:rPr lang="en-US" b="0" i="0"/>
            <a:t>Successful tracking and tracing of PLHIV who have failed to return to care/treatment will allow targeted interventions to help return those patients back to treatment, document their treatment in another setting, or document their death or loss to follow up (LTFU). </a:t>
          </a:r>
          <a:endParaRPr lang="en-US"/>
        </a:p>
      </dgm:t>
    </dgm:pt>
    <dgm:pt modelId="{F8728B77-9FC1-4DEB-A2BE-C073C91AE689}" type="parTrans" cxnId="{90D4AF0E-6CE2-44EC-8E3E-613659CC78B4}">
      <dgm:prSet/>
      <dgm:spPr/>
      <dgm:t>
        <a:bodyPr/>
        <a:lstStyle/>
        <a:p>
          <a:endParaRPr lang="en-US"/>
        </a:p>
      </dgm:t>
    </dgm:pt>
    <dgm:pt modelId="{8BCCD11A-0D1F-489C-9F30-E980343ED02A}" type="sibTrans" cxnId="{90D4AF0E-6CE2-44EC-8E3E-613659CC78B4}">
      <dgm:prSet/>
      <dgm:spPr/>
      <dgm:t>
        <a:bodyPr/>
        <a:lstStyle/>
        <a:p>
          <a:endParaRPr lang="en-US"/>
        </a:p>
      </dgm:t>
    </dgm:pt>
    <dgm:pt modelId="{A88A6F69-62CD-4650-B496-66E98CC80DB7}">
      <dgm:prSet/>
      <dgm:spPr/>
      <dgm:t>
        <a:bodyPr/>
        <a:lstStyle/>
        <a:p>
          <a:r>
            <a:rPr lang="en-US" b="0" i="0"/>
            <a:t>Identifying and locating PLHIV who fail to be retained in care/on treatment are important interventions to ensure all PLHIV remain on ART and will be able to achieve the second 95.</a:t>
          </a:r>
          <a:endParaRPr lang="en-US"/>
        </a:p>
      </dgm:t>
    </dgm:pt>
    <dgm:pt modelId="{1EF86690-74E9-410C-9821-3B6AD1DB7909}" type="parTrans" cxnId="{DF626811-D678-4B5F-8B88-447FB74364CA}">
      <dgm:prSet/>
      <dgm:spPr/>
      <dgm:t>
        <a:bodyPr/>
        <a:lstStyle/>
        <a:p>
          <a:endParaRPr lang="en-US"/>
        </a:p>
      </dgm:t>
    </dgm:pt>
    <dgm:pt modelId="{9A8B9D77-DEAA-4A89-ABBE-46BAF64C9D29}" type="sibTrans" cxnId="{DF626811-D678-4B5F-8B88-447FB74364CA}">
      <dgm:prSet/>
      <dgm:spPr/>
      <dgm:t>
        <a:bodyPr/>
        <a:lstStyle/>
        <a:p>
          <a:endParaRPr lang="en-US"/>
        </a:p>
      </dgm:t>
    </dgm:pt>
    <dgm:pt modelId="{D37A5CCC-F014-4E39-90F9-322286DA61DD}">
      <dgm:prSet/>
      <dgm:spPr/>
      <dgm:t>
        <a:bodyPr/>
        <a:lstStyle/>
        <a:p>
          <a:r>
            <a:rPr lang="en-US" dirty="0"/>
            <a:t>D</a:t>
          </a:r>
          <a:r>
            <a:rPr lang="en-US" b="0" i="0" dirty="0"/>
            <a:t>ocumentation of individual outcomes is necessary to obtain accurate numbers of patients who are actually not in care and on treatment and the outcomes of those who are LTFU including silent transfers to other clinics, death, those who are unable to be located, not traced, or returned to care/clinic. These outcomes are required for the TX_ML MER indicator. </a:t>
          </a:r>
          <a:endParaRPr lang="en-US" dirty="0"/>
        </a:p>
      </dgm:t>
    </dgm:pt>
    <dgm:pt modelId="{2F742F39-D1DE-49B3-B0F1-585D9F4A1E2A}" type="parTrans" cxnId="{10F171A9-A547-4C7B-8BE6-55506E240FC0}">
      <dgm:prSet/>
      <dgm:spPr/>
      <dgm:t>
        <a:bodyPr/>
        <a:lstStyle/>
        <a:p>
          <a:endParaRPr lang="en-US"/>
        </a:p>
      </dgm:t>
    </dgm:pt>
    <dgm:pt modelId="{D93C076C-E470-408F-A351-767C838287AB}" type="sibTrans" cxnId="{10F171A9-A547-4C7B-8BE6-55506E240FC0}">
      <dgm:prSet/>
      <dgm:spPr/>
      <dgm:t>
        <a:bodyPr/>
        <a:lstStyle/>
        <a:p>
          <a:endParaRPr lang="en-US"/>
        </a:p>
      </dgm:t>
    </dgm:pt>
    <dgm:pt modelId="{9E7C5E47-E9C3-4A3E-9A0C-431526271058}">
      <dgm:prSet/>
      <dgm:spPr/>
      <dgm:t>
        <a:bodyPr/>
        <a:lstStyle/>
        <a:p>
          <a:r>
            <a:rPr lang="en-US" b="0" i="0" dirty="0"/>
            <a:t>Tracing of patients LTFU enhances the preventive effect of ART.</a:t>
          </a:r>
          <a:endParaRPr lang="en-US" dirty="0"/>
        </a:p>
      </dgm:t>
    </dgm:pt>
    <dgm:pt modelId="{1BF098FA-5FE7-4850-87B9-AC5800C4E47D}" type="parTrans" cxnId="{A19ED473-5B75-4801-8C42-17118A72D71B}">
      <dgm:prSet/>
      <dgm:spPr/>
      <dgm:t>
        <a:bodyPr/>
        <a:lstStyle/>
        <a:p>
          <a:endParaRPr lang="en-ZW"/>
        </a:p>
      </dgm:t>
    </dgm:pt>
    <dgm:pt modelId="{F1BAE8CD-E760-4B91-9F15-BC8028EE73C1}" type="sibTrans" cxnId="{A19ED473-5B75-4801-8C42-17118A72D71B}">
      <dgm:prSet/>
      <dgm:spPr/>
      <dgm:t>
        <a:bodyPr/>
        <a:lstStyle/>
        <a:p>
          <a:endParaRPr lang="en-ZW"/>
        </a:p>
      </dgm:t>
    </dgm:pt>
    <dgm:pt modelId="{CA5EC40A-7951-4CEF-A0C5-2858000AFDCA}" type="pres">
      <dgm:prSet presAssocID="{AE57CAA2-D606-437B-A38C-F29A5E056B71}" presName="linear" presStyleCnt="0">
        <dgm:presLayoutVars>
          <dgm:animLvl val="lvl"/>
          <dgm:resizeHandles val="exact"/>
        </dgm:presLayoutVars>
      </dgm:prSet>
      <dgm:spPr/>
    </dgm:pt>
    <dgm:pt modelId="{B4E98304-F3E5-44B5-BBA7-4C40486BE2E1}" type="pres">
      <dgm:prSet presAssocID="{65C5DD62-F65F-4244-AC31-AC1F6D47E103}" presName="parentText" presStyleLbl="node1" presStyleIdx="0" presStyleCnt="4">
        <dgm:presLayoutVars>
          <dgm:chMax val="0"/>
          <dgm:bulletEnabled val="1"/>
        </dgm:presLayoutVars>
      </dgm:prSet>
      <dgm:spPr/>
    </dgm:pt>
    <dgm:pt modelId="{2F8B0AB3-3366-4399-8B1C-4AB711687D3B}" type="pres">
      <dgm:prSet presAssocID="{8BCCD11A-0D1F-489C-9F30-E980343ED02A}" presName="spacer" presStyleCnt="0"/>
      <dgm:spPr/>
    </dgm:pt>
    <dgm:pt modelId="{1EA5A78B-B28C-4DCC-9716-FF9803803F58}" type="pres">
      <dgm:prSet presAssocID="{A88A6F69-62CD-4650-B496-66E98CC80DB7}" presName="parentText" presStyleLbl="node1" presStyleIdx="1" presStyleCnt="4">
        <dgm:presLayoutVars>
          <dgm:chMax val="0"/>
          <dgm:bulletEnabled val="1"/>
        </dgm:presLayoutVars>
      </dgm:prSet>
      <dgm:spPr/>
    </dgm:pt>
    <dgm:pt modelId="{2FB61B07-3EAC-4FB3-B505-2DF847A35384}" type="pres">
      <dgm:prSet presAssocID="{9A8B9D77-DEAA-4A89-ABBE-46BAF64C9D29}" presName="spacer" presStyleCnt="0"/>
      <dgm:spPr/>
    </dgm:pt>
    <dgm:pt modelId="{C6AC019F-19B6-4657-BC35-5C219DE5F965}" type="pres">
      <dgm:prSet presAssocID="{D37A5CCC-F014-4E39-90F9-322286DA61DD}" presName="parentText" presStyleLbl="node1" presStyleIdx="2" presStyleCnt="4">
        <dgm:presLayoutVars>
          <dgm:chMax val="0"/>
          <dgm:bulletEnabled val="1"/>
        </dgm:presLayoutVars>
      </dgm:prSet>
      <dgm:spPr/>
    </dgm:pt>
    <dgm:pt modelId="{1FDB19DD-E702-4E57-A5A9-F84963E82246}" type="pres">
      <dgm:prSet presAssocID="{D93C076C-E470-408F-A351-767C838287AB}" presName="spacer" presStyleCnt="0"/>
      <dgm:spPr/>
    </dgm:pt>
    <dgm:pt modelId="{658213FB-D26F-444B-A341-E39A3658B158}" type="pres">
      <dgm:prSet presAssocID="{9E7C5E47-E9C3-4A3E-9A0C-431526271058}" presName="parentText" presStyleLbl="node1" presStyleIdx="3" presStyleCnt="4">
        <dgm:presLayoutVars>
          <dgm:chMax val="0"/>
          <dgm:bulletEnabled val="1"/>
        </dgm:presLayoutVars>
      </dgm:prSet>
      <dgm:spPr/>
    </dgm:pt>
  </dgm:ptLst>
  <dgm:cxnLst>
    <dgm:cxn modelId="{90D4AF0E-6CE2-44EC-8E3E-613659CC78B4}" srcId="{AE57CAA2-D606-437B-A38C-F29A5E056B71}" destId="{65C5DD62-F65F-4244-AC31-AC1F6D47E103}" srcOrd="0" destOrd="0" parTransId="{F8728B77-9FC1-4DEB-A2BE-C073C91AE689}" sibTransId="{8BCCD11A-0D1F-489C-9F30-E980343ED02A}"/>
    <dgm:cxn modelId="{DF626811-D678-4B5F-8B88-447FB74364CA}" srcId="{AE57CAA2-D606-437B-A38C-F29A5E056B71}" destId="{A88A6F69-62CD-4650-B496-66E98CC80DB7}" srcOrd="1" destOrd="0" parTransId="{1EF86690-74E9-410C-9821-3B6AD1DB7909}" sibTransId="{9A8B9D77-DEAA-4A89-ABBE-46BAF64C9D29}"/>
    <dgm:cxn modelId="{4C877349-780A-4927-9EBA-2BF4992112EF}" type="presOf" srcId="{65C5DD62-F65F-4244-AC31-AC1F6D47E103}" destId="{B4E98304-F3E5-44B5-BBA7-4C40486BE2E1}" srcOrd="0" destOrd="0" presId="urn:microsoft.com/office/officeart/2005/8/layout/vList2"/>
    <dgm:cxn modelId="{F49E076A-823C-4547-9E96-4F015B61CB0C}" type="presOf" srcId="{D37A5CCC-F014-4E39-90F9-322286DA61DD}" destId="{C6AC019F-19B6-4657-BC35-5C219DE5F965}" srcOrd="0" destOrd="0" presId="urn:microsoft.com/office/officeart/2005/8/layout/vList2"/>
    <dgm:cxn modelId="{A19ED473-5B75-4801-8C42-17118A72D71B}" srcId="{AE57CAA2-D606-437B-A38C-F29A5E056B71}" destId="{9E7C5E47-E9C3-4A3E-9A0C-431526271058}" srcOrd="3" destOrd="0" parTransId="{1BF098FA-5FE7-4850-87B9-AC5800C4E47D}" sibTransId="{F1BAE8CD-E760-4B91-9F15-BC8028EE73C1}"/>
    <dgm:cxn modelId="{EB8D4581-6B79-4616-9300-1BC0FD3832AF}" type="presOf" srcId="{9E7C5E47-E9C3-4A3E-9A0C-431526271058}" destId="{658213FB-D26F-444B-A341-E39A3658B158}" srcOrd="0" destOrd="0" presId="urn:microsoft.com/office/officeart/2005/8/layout/vList2"/>
    <dgm:cxn modelId="{10F171A9-A547-4C7B-8BE6-55506E240FC0}" srcId="{AE57CAA2-D606-437B-A38C-F29A5E056B71}" destId="{D37A5CCC-F014-4E39-90F9-322286DA61DD}" srcOrd="2" destOrd="0" parTransId="{2F742F39-D1DE-49B3-B0F1-585D9F4A1E2A}" sibTransId="{D93C076C-E470-408F-A351-767C838287AB}"/>
    <dgm:cxn modelId="{8E92A4C3-1B61-4006-B631-90009552B34F}" type="presOf" srcId="{AE57CAA2-D606-437B-A38C-F29A5E056B71}" destId="{CA5EC40A-7951-4CEF-A0C5-2858000AFDCA}" srcOrd="0" destOrd="0" presId="urn:microsoft.com/office/officeart/2005/8/layout/vList2"/>
    <dgm:cxn modelId="{A3933AF2-A0DA-403D-8367-A84600DCCF64}" type="presOf" srcId="{A88A6F69-62CD-4650-B496-66E98CC80DB7}" destId="{1EA5A78B-B28C-4DCC-9716-FF9803803F58}" srcOrd="0" destOrd="0" presId="urn:microsoft.com/office/officeart/2005/8/layout/vList2"/>
    <dgm:cxn modelId="{58356EC2-EBE7-401B-A3E6-3802460B2D1D}" type="presParOf" srcId="{CA5EC40A-7951-4CEF-A0C5-2858000AFDCA}" destId="{B4E98304-F3E5-44B5-BBA7-4C40486BE2E1}" srcOrd="0" destOrd="0" presId="urn:microsoft.com/office/officeart/2005/8/layout/vList2"/>
    <dgm:cxn modelId="{688533EA-5BB7-4CB2-906F-ECE1FFD2176D}" type="presParOf" srcId="{CA5EC40A-7951-4CEF-A0C5-2858000AFDCA}" destId="{2F8B0AB3-3366-4399-8B1C-4AB711687D3B}" srcOrd="1" destOrd="0" presId="urn:microsoft.com/office/officeart/2005/8/layout/vList2"/>
    <dgm:cxn modelId="{C226145C-BE02-46E4-A8AF-26A6AE21A9AF}" type="presParOf" srcId="{CA5EC40A-7951-4CEF-A0C5-2858000AFDCA}" destId="{1EA5A78B-B28C-4DCC-9716-FF9803803F58}" srcOrd="2" destOrd="0" presId="urn:microsoft.com/office/officeart/2005/8/layout/vList2"/>
    <dgm:cxn modelId="{AADF68DF-6BD9-457A-A469-7487FB28A268}" type="presParOf" srcId="{CA5EC40A-7951-4CEF-A0C5-2858000AFDCA}" destId="{2FB61B07-3EAC-4FB3-B505-2DF847A35384}" srcOrd="3" destOrd="0" presId="urn:microsoft.com/office/officeart/2005/8/layout/vList2"/>
    <dgm:cxn modelId="{62B192AA-4A7B-4A36-93DE-1495145FBC2E}" type="presParOf" srcId="{CA5EC40A-7951-4CEF-A0C5-2858000AFDCA}" destId="{C6AC019F-19B6-4657-BC35-5C219DE5F965}" srcOrd="4" destOrd="0" presId="urn:microsoft.com/office/officeart/2005/8/layout/vList2"/>
    <dgm:cxn modelId="{5D4DF913-9016-405B-8F9D-651BC8CB452C}" type="presParOf" srcId="{CA5EC40A-7951-4CEF-A0C5-2858000AFDCA}" destId="{1FDB19DD-E702-4E57-A5A9-F84963E82246}" srcOrd="5" destOrd="0" presId="urn:microsoft.com/office/officeart/2005/8/layout/vList2"/>
    <dgm:cxn modelId="{157DA841-1AB8-4EA2-80A4-91F0147D2FC3}" type="presParOf" srcId="{CA5EC40A-7951-4CEF-A0C5-2858000AFDCA}" destId="{658213FB-D26F-444B-A341-E39A3658B15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2308D-6D99-49F5-91A0-6C1641415F4D}">
      <dsp:nvSpPr>
        <dsp:cNvPr id="0" name=""/>
        <dsp:cNvSpPr/>
      </dsp:nvSpPr>
      <dsp:spPr>
        <a:xfrm>
          <a:off x="0" y="2669"/>
          <a:ext cx="1189713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BDF377-CE18-4766-ABD2-216FD438945D}">
      <dsp:nvSpPr>
        <dsp:cNvPr id="0" name=""/>
        <dsp:cNvSpPr/>
      </dsp:nvSpPr>
      <dsp:spPr>
        <a:xfrm>
          <a:off x="0" y="2669"/>
          <a:ext cx="11897139" cy="1820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0" i="0" kern="1200" dirty="0"/>
            <a:t>An estimated 37.7 million (30.2–45.1 million) people were living with the human immunodeficiency virus (HIV) at the end of 2020. About 5000 new HIV infections are reported on a daily basis globally, 61% of which occur in sub-Saharan Africa (SSA).</a:t>
          </a:r>
        </a:p>
        <a:p>
          <a:pPr marL="0" lvl="0" indent="0" algn="l" defTabSz="933450">
            <a:lnSpc>
              <a:spcPct val="90000"/>
            </a:lnSpc>
            <a:spcBef>
              <a:spcPct val="0"/>
            </a:spcBef>
            <a:spcAft>
              <a:spcPct val="35000"/>
            </a:spcAft>
            <a:buNone/>
          </a:pPr>
          <a:r>
            <a:rPr lang="en-US" sz="2100" b="0" i="0" kern="1200" dirty="0"/>
            <a:t>Antiretroviral therapy (ART) increases life expectancy: a 2017 meta-analysis reported that starting ART at age 20 years increases life expectancy by an additional 22.9 years .</a:t>
          </a:r>
          <a:endParaRPr lang="en-US" sz="2100" kern="1200" dirty="0"/>
        </a:p>
      </dsp:txBody>
      <dsp:txXfrm>
        <a:off x="0" y="2669"/>
        <a:ext cx="11897139" cy="1820394"/>
      </dsp:txXfrm>
    </dsp:sp>
    <dsp:sp modelId="{940BE3AF-AB0E-4ADA-892E-CDB86A4DDED4}">
      <dsp:nvSpPr>
        <dsp:cNvPr id="0" name=""/>
        <dsp:cNvSpPr/>
      </dsp:nvSpPr>
      <dsp:spPr>
        <a:xfrm>
          <a:off x="0" y="1823063"/>
          <a:ext cx="1189713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66B9A4-E0DC-4415-8AC2-F54C1AB14A52}">
      <dsp:nvSpPr>
        <dsp:cNvPr id="0" name=""/>
        <dsp:cNvSpPr/>
      </dsp:nvSpPr>
      <dsp:spPr>
        <a:xfrm>
          <a:off x="0" y="1823063"/>
          <a:ext cx="11897139" cy="1820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100" b="0" i="0" kern="1200" dirty="0"/>
            <a:t>Despite this benefit, uptake and persistence have been suboptimal in LMIC. Of the ±20.6 million  people living with HIV (PLWHIV) in Eastern and Southern Africa, only 78% were accessing ART in 2020. Without innovative interventions, these regions will struggle to attain the United Nations Program on HIV/AIDS (UNAIDS) 95 95 95 goals by 2030.</a:t>
          </a:r>
          <a:endParaRPr lang="en-US" sz="2100" kern="1200" dirty="0"/>
        </a:p>
      </dsp:txBody>
      <dsp:txXfrm>
        <a:off x="0" y="1823063"/>
        <a:ext cx="11897139" cy="1820394"/>
      </dsp:txXfrm>
    </dsp:sp>
    <dsp:sp modelId="{26E9D6B9-BFF5-45C1-A60B-B4B8F57A3BBC}">
      <dsp:nvSpPr>
        <dsp:cNvPr id="0" name=""/>
        <dsp:cNvSpPr/>
      </dsp:nvSpPr>
      <dsp:spPr>
        <a:xfrm>
          <a:off x="0" y="3643458"/>
          <a:ext cx="1189713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5F26A6C-9277-4460-B4FB-ACF795A4DCDA}">
      <dsp:nvSpPr>
        <dsp:cNvPr id="0" name=""/>
        <dsp:cNvSpPr/>
      </dsp:nvSpPr>
      <dsp:spPr>
        <a:xfrm>
          <a:off x="0" y="3643458"/>
          <a:ext cx="11897139" cy="1820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0" i="0" kern="1200" dirty="0"/>
            <a:t>Specifically, the second goal of having all people diagnosed with HIV infection on sustained ART remains an obstacle in SSA. A 2007 systematic review reported that fewer than two-thirds of PLWHIV in SSA remained on treatment 2 years after ART initiation</a:t>
          </a:r>
        </a:p>
        <a:p>
          <a:pPr marL="0" lvl="0" indent="0" algn="l" defTabSz="933450">
            <a:lnSpc>
              <a:spcPct val="90000"/>
            </a:lnSpc>
            <a:spcBef>
              <a:spcPct val="0"/>
            </a:spcBef>
            <a:spcAft>
              <a:spcPct val="35000"/>
            </a:spcAft>
            <a:buNone/>
          </a:pPr>
          <a:r>
            <a:rPr lang="en-US" sz="2100" b="0" i="0" kern="1200" dirty="0"/>
            <a:t>This is supported by more recent studies, which have shown that only </a:t>
          </a:r>
          <a:r>
            <a:rPr lang="en-US" sz="2100" b="1" i="0" u="sng" kern="1200" dirty="0"/>
            <a:t>70%, 65%, </a:t>
          </a:r>
          <a:r>
            <a:rPr lang="en-US" sz="2100" b="0" i="0" kern="1200" dirty="0"/>
            <a:t>and </a:t>
          </a:r>
          <a:r>
            <a:rPr lang="en-US" sz="2100" b="1" i="0" u="sng" kern="1200" dirty="0"/>
            <a:t>63%</a:t>
          </a:r>
          <a:r>
            <a:rPr lang="en-US" sz="2100" b="0" i="0" kern="1200" dirty="0"/>
            <a:t> of people remained on treatment after 2, 3, and 6 years of ART, respectively.</a:t>
          </a:r>
          <a:endParaRPr lang="en-US" sz="2100" kern="1200" dirty="0"/>
        </a:p>
      </dsp:txBody>
      <dsp:txXfrm>
        <a:off x="0" y="3643458"/>
        <a:ext cx="11897139" cy="18203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5153A-26E0-44CB-A80B-141674299370}">
      <dsp:nvSpPr>
        <dsp:cNvPr id="0" name=""/>
        <dsp:cNvSpPr/>
      </dsp:nvSpPr>
      <dsp:spPr>
        <a:xfrm>
          <a:off x="0" y="2854"/>
          <a:ext cx="6666833" cy="107996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At enrolment, KPs should be asked if they agree to consent to tracing. Their decision should be clearly indicated in the green book page 2. </a:t>
          </a:r>
        </a:p>
      </dsp:txBody>
      <dsp:txXfrm>
        <a:off x="52720" y="55574"/>
        <a:ext cx="6561393" cy="974527"/>
      </dsp:txXfrm>
    </dsp:sp>
    <dsp:sp modelId="{31B481C7-16E0-47B2-9BA6-4D47CE9F58B6}">
      <dsp:nvSpPr>
        <dsp:cNvPr id="0" name=""/>
        <dsp:cNvSpPr/>
      </dsp:nvSpPr>
      <dsp:spPr>
        <a:xfrm>
          <a:off x="0" y="1094915"/>
          <a:ext cx="6666833" cy="1079967"/>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All sites should have an appointment system for HIV positive SWs. </a:t>
          </a:r>
        </a:p>
      </dsp:txBody>
      <dsp:txXfrm>
        <a:off x="52720" y="1147635"/>
        <a:ext cx="6561393" cy="974527"/>
      </dsp:txXfrm>
    </dsp:sp>
    <dsp:sp modelId="{0590D78C-8B01-4443-A7CD-E2038032B881}">
      <dsp:nvSpPr>
        <dsp:cNvPr id="0" name=""/>
        <dsp:cNvSpPr/>
      </dsp:nvSpPr>
      <dsp:spPr>
        <a:xfrm>
          <a:off x="0" y="2186976"/>
          <a:ext cx="6666833" cy="1079967"/>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The Site Manager must be clear which staff member (nurse, Outreach worker) is responsible for updating the diary on a daily basis and for initiating the defaulter tracing process.</a:t>
          </a:r>
        </a:p>
      </dsp:txBody>
      <dsp:txXfrm>
        <a:off x="52720" y="2239696"/>
        <a:ext cx="6561393" cy="974527"/>
      </dsp:txXfrm>
    </dsp:sp>
    <dsp:sp modelId="{75A878DD-B982-42DB-BE45-C078778F5D79}">
      <dsp:nvSpPr>
        <dsp:cNvPr id="0" name=""/>
        <dsp:cNvSpPr/>
      </dsp:nvSpPr>
      <dsp:spPr>
        <a:xfrm>
          <a:off x="0" y="3279037"/>
          <a:ext cx="6666833" cy="1079967"/>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All KPs initiated  on ART  should be given an appointment date, which is recorded appointment on a diary. If group club refills are implemented, the group number should be recorded in the appointment diary and a booked time for the group allocated</a:t>
          </a:r>
        </a:p>
      </dsp:txBody>
      <dsp:txXfrm>
        <a:off x="52720" y="3331757"/>
        <a:ext cx="6561393" cy="974527"/>
      </dsp:txXfrm>
    </dsp:sp>
    <dsp:sp modelId="{AEF01BCD-779E-475F-A1E2-BC8ED1368A06}">
      <dsp:nvSpPr>
        <dsp:cNvPr id="0" name=""/>
        <dsp:cNvSpPr/>
      </dsp:nvSpPr>
      <dsp:spPr>
        <a:xfrm>
          <a:off x="0" y="4371098"/>
          <a:ext cx="6666833" cy="1079967"/>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The OI number, KP’s name, telephone number and the reason for the next appointment (clinical consultation +/- counselling, refill for drugs, blood draw for VL) should be listed in the diary. </a:t>
          </a:r>
        </a:p>
      </dsp:txBody>
      <dsp:txXfrm>
        <a:off x="52720" y="4423818"/>
        <a:ext cx="6561393" cy="9745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3B25F-DB70-4BED-B079-C46ACE58FC67}">
      <dsp:nvSpPr>
        <dsp:cNvPr id="0" name=""/>
        <dsp:cNvSpPr/>
      </dsp:nvSpPr>
      <dsp:spPr>
        <a:xfrm>
          <a:off x="0" y="768"/>
          <a:ext cx="746707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627C2-0FA2-4891-BE01-7096EBF05BAF}">
      <dsp:nvSpPr>
        <dsp:cNvPr id="0" name=""/>
        <dsp:cNvSpPr/>
      </dsp:nvSpPr>
      <dsp:spPr>
        <a:xfrm>
          <a:off x="0" y="768"/>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The diary  list can be used to pull the patient care and treatment booklets the day before and also to pre-pack refills in larger sites. </a:t>
          </a:r>
        </a:p>
      </dsp:txBody>
      <dsp:txXfrm>
        <a:off x="0" y="768"/>
        <a:ext cx="7467070" cy="899413"/>
      </dsp:txXfrm>
    </dsp:sp>
    <dsp:sp modelId="{D6540F32-E3C9-4B5B-92B3-D52F5393E6C5}">
      <dsp:nvSpPr>
        <dsp:cNvPr id="0" name=""/>
        <dsp:cNvSpPr/>
      </dsp:nvSpPr>
      <dsp:spPr>
        <a:xfrm>
          <a:off x="0" y="900182"/>
          <a:ext cx="746707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86421C-6826-4AB5-964D-91B28D82B7E6}">
      <dsp:nvSpPr>
        <dsp:cNvPr id="0" name=""/>
        <dsp:cNvSpPr/>
      </dsp:nvSpPr>
      <dsp:spPr>
        <a:xfrm>
          <a:off x="0" y="900182"/>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When the client arrives, it should be marked off in the diary that they have attended. </a:t>
          </a:r>
        </a:p>
      </dsp:txBody>
      <dsp:txXfrm>
        <a:off x="0" y="900182"/>
        <a:ext cx="7467070" cy="899413"/>
      </dsp:txXfrm>
    </dsp:sp>
    <dsp:sp modelId="{28AB166A-36AB-4CC7-9E3F-63ECEA55888F}">
      <dsp:nvSpPr>
        <dsp:cNvPr id="0" name=""/>
        <dsp:cNvSpPr/>
      </dsp:nvSpPr>
      <dsp:spPr>
        <a:xfrm>
          <a:off x="0" y="1799596"/>
          <a:ext cx="746707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18A622-1BEC-4179-861D-F6BE8A132B52}">
      <dsp:nvSpPr>
        <dsp:cNvPr id="0" name=""/>
        <dsp:cNvSpPr/>
      </dsp:nvSpPr>
      <dsp:spPr>
        <a:xfrm>
          <a:off x="0" y="1799596"/>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At each visit, whoever is registering the client should check that an up-to-date phone number is available and is documented in the appointment diary</a:t>
          </a:r>
        </a:p>
      </dsp:txBody>
      <dsp:txXfrm>
        <a:off x="0" y="1799596"/>
        <a:ext cx="7467070" cy="899413"/>
      </dsp:txXfrm>
    </dsp:sp>
    <dsp:sp modelId="{930F46A1-83FD-4B61-A406-B2A6E6B95648}">
      <dsp:nvSpPr>
        <dsp:cNvPr id="0" name=""/>
        <dsp:cNvSpPr/>
      </dsp:nvSpPr>
      <dsp:spPr>
        <a:xfrm>
          <a:off x="0" y="2699009"/>
          <a:ext cx="746707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E6BB8E-10A7-47F5-89EC-FCDC445DF557}">
      <dsp:nvSpPr>
        <dsp:cNvPr id="0" name=""/>
        <dsp:cNvSpPr/>
      </dsp:nvSpPr>
      <dsp:spPr>
        <a:xfrm>
          <a:off x="0" y="2699009"/>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If the client does not attend for their appointment, their patient care and treatment booklet should be kept aside in a tray or shelf allocated for late-attenders. Tracing is not triggered immediately and patients’ files coming 1-3 days late should be found in this tray. </a:t>
          </a:r>
        </a:p>
      </dsp:txBody>
      <dsp:txXfrm>
        <a:off x="0" y="2699009"/>
        <a:ext cx="7467070" cy="899413"/>
      </dsp:txXfrm>
    </dsp:sp>
    <dsp:sp modelId="{2C87F4FD-A04D-4EBB-AE1E-2F84D66B8204}">
      <dsp:nvSpPr>
        <dsp:cNvPr id="0" name=""/>
        <dsp:cNvSpPr/>
      </dsp:nvSpPr>
      <dsp:spPr>
        <a:xfrm>
          <a:off x="0" y="3598423"/>
          <a:ext cx="746707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13E39B-3FFC-4879-8E29-140B6E99060E}">
      <dsp:nvSpPr>
        <dsp:cNvPr id="0" name=""/>
        <dsp:cNvSpPr/>
      </dsp:nvSpPr>
      <dsp:spPr>
        <a:xfrm>
          <a:off x="0" y="3598423"/>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the client has not attended for three days, the client should be traced. All clients, when first registered, should give consent to be traced. </a:t>
          </a:r>
        </a:p>
      </dsp:txBody>
      <dsp:txXfrm>
        <a:off x="0" y="3598423"/>
        <a:ext cx="7467070" cy="899413"/>
      </dsp:txXfrm>
    </dsp:sp>
    <dsp:sp modelId="{50CC7BEE-43F1-4D69-9DF4-B9B44A3630A6}">
      <dsp:nvSpPr>
        <dsp:cNvPr id="0" name=""/>
        <dsp:cNvSpPr/>
      </dsp:nvSpPr>
      <dsp:spPr>
        <a:xfrm>
          <a:off x="0" y="4497836"/>
          <a:ext cx="746707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342DCB-3CEF-4B3F-803F-EF6D081231C4}">
      <dsp:nvSpPr>
        <dsp:cNvPr id="0" name=""/>
        <dsp:cNvSpPr/>
      </dsp:nvSpPr>
      <dsp:spPr>
        <a:xfrm>
          <a:off x="0" y="4497836"/>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If just phone tracing is required, this may be done by the nurse or outreach worker; if phone or home visit is required, this is done by a nurse or outreach worker. </a:t>
          </a:r>
        </a:p>
      </dsp:txBody>
      <dsp:txXfrm>
        <a:off x="0" y="4497836"/>
        <a:ext cx="7467070" cy="899413"/>
      </dsp:txXfrm>
    </dsp:sp>
    <dsp:sp modelId="{A7E9E7FA-710E-42E5-81F8-0EFD1B84CA98}">
      <dsp:nvSpPr>
        <dsp:cNvPr id="0" name=""/>
        <dsp:cNvSpPr/>
      </dsp:nvSpPr>
      <dsp:spPr>
        <a:xfrm>
          <a:off x="0" y="5397250"/>
          <a:ext cx="746707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4A5D49-40B3-4C6B-BEF7-D6CF3E0782A1}">
      <dsp:nvSpPr>
        <dsp:cNvPr id="0" name=""/>
        <dsp:cNvSpPr/>
      </dsp:nvSpPr>
      <dsp:spPr>
        <a:xfrm>
          <a:off x="0" y="5397250"/>
          <a:ext cx="7467070" cy="899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Files for patients being traced should be placed in a “tracing” tray.</a:t>
          </a:r>
        </a:p>
      </dsp:txBody>
      <dsp:txXfrm>
        <a:off x="0" y="5397250"/>
        <a:ext cx="7467070" cy="8994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98304-F3E5-44B5-BBA7-4C40486BE2E1}">
      <dsp:nvSpPr>
        <dsp:cNvPr id="0" name=""/>
        <dsp:cNvSpPr/>
      </dsp:nvSpPr>
      <dsp:spPr>
        <a:xfrm>
          <a:off x="0" y="52694"/>
          <a:ext cx="6666833" cy="130473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a:t>Successful tracking and tracing of PLHIV who have failed to return to care/treatment will allow targeted interventions to help return those patients back to treatment, document their treatment in another setting, or document their death or loss to follow up (LTFU). </a:t>
          </a:r>
          <a:endParaRPr lang="en-US" sz="1500" kern="1200"/>
        </a:p>
      </dsp:txBody>
      <dsp:txXfrm>
        <a:off x="63692" y="116386"/>
        <a:ext cx="6539449" cy="1177348"/>
      </dsp:txXfrm>
    </dsp:sp>
    <dsp:sp modelId="{1EA5A78B-B28C-4DCC-9716-FF9803803F58}">
      <dsp:nvSpPr>
        <dsp:cNvPr id="0" name=""/>
        <dsp:cNvSpPr/>
      </dsp:nvSpPr>
      <dsp:spPr>
        <a:xfrm>
          <a:off x="0" y="1400627"/>
          <a:ext cx="6666833" cy="1304732"/>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a:t>Identifying and locating PLHIV who fail to be retained in care/on treatment are important interventions to ensure all PLHIV remain on ART and will be able to achieve the second 95.</a:t>
          </a:r>
          <a:endParaRPr lang="en-US" sz="1500" kern="1200"/>
        </a:p>
      </dsp:txBody>
      <dsp:txXfrm>
        <a:off x="63692" y="1464319"/>
        <a:ext cx="6539449" cy="1177348"/>
      </dsp:txXfrm>
    </dsp:sp>
    <dsp:sp modelId="{C6AC019F-19B6-4657-BC35-5C219DE5F965}">
      <dsp:nvSpPr>
        <dsp:cNvPr id="0" name=""/>
        <dsp:cNvSpPr/>
      </dsp:nvSpPr>
      <dsp:spPr>
        <a:xfrm>
          <a:off x="0" y="2748559"/>
          <a:ext cx="6666833" cy="1304732"/>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D</a:t>
          </a:r>
          <a:r>
            <a:rPr lang="en-US" sz="1500" b="0" i="0" kern="1200" dirty="0"/>
            <a:t>ocumentation of individual outcomes is necessary to obtain accurate numbers of patients who are actually not in care and on treatment and the outcomes of those who are LTFU including silent transfers to other clinics, death, those who are unable to be located, not traced, or returned to care/clinic. These outcomes are required for the TX_ML MER indicator. </a:t>
          </a:r>
          <a:endParaRPr lang="en-US" sz="1500" kern="1200" dirty="0"/>
        </a:p>
      </dsp:txBody>
      <dsp:txXfrm>
        <a:off x="63692" y="2812251"/>
        <a:ext cx="6539449" cy="1177348"/>
      </dsp:txXfrm>
    </dsp:sp>
    <dsp:sp modelId="{658213FB-D26F-444B-A341-E39A3658B158}">
      <dsp:nvSpPr>
        <dsp:cNvPr id="0" name=""/>
        <dsp:cNvSpPr/>
      </dsp:nvSpPr>
      <dsp:spPr>
        <a:xfrm>
          <a:off x="0" y="4096492"/>
          <a:ext cx="6666833" cy="1304732"/>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dirty="0"/>
            <a:t>Tracing of patients LTFU enhances the preventive effect of ART.</a:t>
          </a:r>
          <a:endParaRPr lang="en-US" sz="1500" kern="1200" dirty="0"/>
        </a:p>
      </dsp:txBody>
      <dsp:txXfrm>
        <a:off x="63692" y="4160184"/>
        <a:ext cx="6539449" cy="117734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0.21106</cdr:x>
      <cdr:y>0.42942</cdr:y>
    </cdr:from>
    <cdr:to>
      <cdr:x>0.34764</cdr:x>
      <cdr:y>0.6462</cdr:y>
    </cdr:to>
    <cdr:cxnSp macro="">
      <cdr:nvCxnSpPr>
        <cdr:cNvPr id="2" name="Connector: Elbow 1">
          <a:extLst xmlns:a="http://schemas.openxmlformats.org/drawingml/2006/main">
            <a:ext uri="{FF2B5EF4-FFF2-40B4-BE49-F238E27FC236}">
              <a16:creationId xmlns:a16="http://schemas.microsoft.com/office/drawing/2014/main" id="{E4D85012-42D0-48BF-B23D-A2475D34A181}"/>
            </a:ext>
          </a:extLst>
        </cdr:cNvPr>
        <cdr:cNvCxnSpPr/>
      </cdr:nvCxnSpPr>
      <cdr:spPr>
        <a:xfrm xmlns:a="http://schemas.openxmlformats.org/drawingml/2006/main">
          <a:off x="2500042" y="2411737"/>
          <a:ext cx="1617789" cy="1217492"/>
        </a:xfrm>
        <a:prstGeom xmlns:a="http://schemas.openxmlformats.org/drawingml/2006/main" prst="bentConnector3">
          <a:avLst/>
        </a:prstGeom>
        <a:ln xmlns:a="http://schemas.openxmlformats.org/drawingml/2006/main">
          <a:solidFill>
            <a:srgbClr val="002060"/>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0.25388</cdr:x>
      <cdr:y>0.51399</cdr:y>
    </cdr:from>
    <cdr:to>
      <cdr:x>0.31326</cdr:x>
      <cdr:y>0.57976</cdr:y>
    </cdr:to>
    <cdr:sp macro="" textlink="">
      <cdr:nvSpPr>
        <cdr:cNvPr id="3" name="TextBox 10">
          <a:extLst xmlns:a="http://schemas.openxmlformats.org/drawingml/2006/main">
            <a:ext uri="{FF2B5EF4-FFF2-40B4-BE49-F238E27FC236}">
              <a16:creationId xmlns:a16="http://schemas.microsoft.com/office/drawing/2014/main" id="{F027700B-564E-4FBF-9430-508374CCD548}"/>
            </a:ext>
          </a:extLst>
        </cdr:cNvPr>
        <cdr:cNvSpPr txBox="1"/>
      </cdr:nvSpPr>
      <cdr:spPr>
        <a:xfrm xmlns:a="http://schemas.openxmlformats.org/drawingml/2006/main">
          <a:off x="3007182" y="2886726"/>
          <a:ext cx="703356" cy="369332"/>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r>
            <a:rPr lang="en-ZW" dirty="0"/>
            <a:t>107%</a:t>
          </a:r>
        </a:p>
      </cdr:txBody>
    </cdr:sp>
  </cdr:relSizeAnchor>
</c:userShapes>
</file>

<file path=ppt/drawings/drawing2.xml><?xml version="1.0" encoding="utf-8"?>
<c:userShapes xmlns:c="http://schemas.openxmlformats.org/drawingml/2006/chart">
  <cdr:relSizeAnchor xmlns:cdr="http://schemas.openxmlformats.org/drawingml/2006/chartDrawing">
    <cdr:from>
      <cdr:x>0.21106</cdr:x>
      <cdr:y>0.42942</cdr:y>
    </cdr:from>
    <cdr:to>
      <cdr:x>0.34764</cdr:x>
      <cdr:y>0.6462</cdr:y>
    </cdr:to>
    <cdr:cxnSp macro="">
      <cdr:nvCxnSpPr>
        <cdr:cNvPr id="2" name="Connector: Elbow 1">
          <a:extLst xmlns:a="http://schemas.openxmlformats.org/drawingml/2006/main">
            <a:ext uri="{FF2B5EF4-FFF2-40B4-BE49-F238E27FC236}">
              <a16:creationId xmlns:a16="http://schemas.microsoft.com/office/drawing/2014/main" id="{E4D85012-42D0-48BF-B23D-A2475D34A181}"/>
            </a:ext>
          </a:extLst>
        </cdr:cNvPr>
        <cdr:cNvCxnSpPr/>
      </cdr:nvCxnSpPr>
      <cdr:spPr>
        <a:xfrm xmlns:a="http://schemas.openxmlformats.org/drawingml/2006/main">
          <a:off x="2500042" y="2411737"/>
          <a:ext cx="1617789" cy="1217492"/>
        </a:xfrm>
        <a:prstGeom xmlns:a="http://schemas.openxmlformats.org/drawingml/2006/main" prst="bentConnector3">
          <a:avLst/>
        </a:prstGeom>
        <a:ln xmlns:a="http://schemas.openxmlformats.org/drawingml/2006/main">
          <a:solidFill>
            <a:srgbClr val="002060"/>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0.25388</cdr:x>
      <cdr:y>0.51399</cdr:y>
    </cdr:from>
    <cdr:to>
      <cdr:x>0.31326</cdr:x>
      <cdr:y>0.58409</cdr:y>
    </cdr:to>
    <cdr:sp macro="" textlink="">
      <cdr:nvSpPr>
        <cdr:cNvPr id="3" name="TextBox 10">
          <a:extLst xmlns:a="http://schemas.openxmlformats.org/drawingml/2006/main">
            <a:ext uri="{FF2B5EF4-FFF2-40B4-BE49-F238E27FC236}">
              <a16:creationId xmlns:a16="http://schemas.microsoft.com/office/drawing/2014/main" id="{F027700B-564E-4FBF-9430-508374CCD548}"/>
            </a:ext>
          </a:extLst>
        </cdr:cNvPr>
        <cdr:cNvSpPr txBox="1"/>
      </cdr:nvSpPr>
      <cdr:spPr>
        <a:xfrm xmlns:a="http://schemas.openxmlformats.org/drawingml/2006/main">
          <a:off x="3008052" y="2707991"/>
          <a:ext cx="703554" cy="369332"/>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r>
            <a:rPr lang="en-ZW" dirty="0"/>
            <a:t>100%</a:t>
          </a:r>
        </a:p>
      </cdr:txBody>
    </cdr:sp>
  </cdr:relSizeAnchor>
</c:userShapes>
</file>

<file path=ppt/drawings/drawing3.xml><?xml version="1.0" encoding="utf-8"?>
<c:userShapes xmlns:c="http://schemas.openxmlformats.org/drawingml/2006/chart">
  <cdr:relSizeAnchor xmlns:cdr="http://schemas.openxmlformats.org/drawingml/2006/chartDrawing">
    <cdr:from>
      <cdr:x>0.10662</cdr:x>
      <cdr:y>0.04644</cdr:y>
    </cdr:from>
    <cdr:to>
      <cdr:x>0.26492</cdr:x>
      <cdr:y>0.10604</cdr:y>
    </cdr:to>
    <cdr:sp macro="" textlink="">
      <cdr:nvSpPr>
        <cdr:cNvPr id="2" name="TextBox 1">
          <a:extLst xmlns:a="http://schemas.openxmlformats.org/drawingml/2006/main">
            <a:ext uri="{FF2B5EF4-FFF2-40B4-BE49-F238E27FC236}">
              <a16:creationId xmlns:a16="http://schemas.microsoft.com/office/drawing/2014/main" id="{D35C3F60-21C2-40B0-B970-25CD187C2337}"/>
            </a:ext>
          </a:extLst>
        </cdr:cNvPr>
        <cdr:cNvSpPr txBox="1"/>
      </cdr:nvSpPr>
      <cdr:spPr>
        <a:xfrm xmlns:a="http://schemas.openxmlformats.org/drawingml/2006/main">
          <a:off x="1262630" y="252607"/>
          <a:ext cx="1874673" cy="324169"/>
        </a:xfrm>
        <a:prstGeom xmlns:a="http://schemas.openxmlformats.org/drawingml/2006/main" prst="rect">
          <a:avLst/>
        </a:prstGeom>
        <a:ln xmlns:a="http://schemas.openxmlformats.org/drawingml/2006/main">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400" b="1" dirty="0"/>
            <a:t>TX_NET NEW =1,231</a:t>
          </a:r>
          <a:endParaRPr lang="en-ZW" sz="14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23426C-5F8E-4E7F-9A81-57F42E108472}" type="datetimeFigureOut">
              <a:rPr lang="en-ZW" smtClean="0"/>
              <a:t>5/5/2023</a:t>
            </a:fld>
            <a:endParaRPr lang="en-Z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9B4FE0-9D93-42C3-9ED7-9F2EF88669B3}" type="slidenum">
              <a:rPr lang="en-ZW" smtClean="0"/>
              <a:t>‹#›</a:t>
            </a:fld>
            <a:endParaRPr lang="en-ZW"/>
          </a:p>
        </p:txBody>
      </p:sp>
    </p:spTree>
    <p:extLst>
      <p:ext uri="{BB962C8B-B14F-4D97-AF65-F5344CB8AC3E}">
        <p14:creationId xmlns:p14="http://schemas.microsoft.com/office/powerpoint/2010/main" val="194511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4150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PrEP</a:t>
            </a:r>
            <a:r>
              <a:rPr lang="en-US" baseline="0" dirty="0"/>
              <a:t> is one of the new HIV Prevention strategies recommended in the WHO HIV management Guidelines(2015).</a:t>
            </a:r>
          </a:p>
          <a:p>
            <a:r>
              <a:rPr lang="en-US" baseline="0" dirty="0" err="1"/>
              <a:t>PrEP</a:t>
            </a:r>
            <a:r>
              <a:rPr lang="en-US" baseline="0" dirty="0"/>
              <a:t> is taken in combination with other HIV prevention strategies to reduce the risk of acquiring HIV by HIV negative people. </a:t>
            </a:r>
            <a:endParaRPr lang="en-US" dirty="0"/>
          </a:p>
        </p:txBody>
      </p:sp>
    </p:spTree>
    <p:extLst>
      <p:ext uri="{BB962C8B-B14F-4D97-AF65-F5344CB8AC3E}">
        <p14:creationId xmlns:p14="http://schemas.microsoft.com/office/powerpoint/2010/main" val="897725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W" dirty="0"/>
              <a:t>This is a diagramatic</a:t>
            </a:r>
            <a:r>
              <a:rPr lang="en-ZW" baseline="0" dirty="0"/>
              <a:t> representation of the combination prevention</a:t>
            </a:r>
          </a:p>
          <a:p>
            <a:r>
              <a:rPr lang="en-ZW" baseline="0" dirty="0"/>
              <a:t>NB.  PMTCT, screening of blood, harm reduction, universal precautions have not been included </a:t>
            </a:r>
          </a:p>
          <a:p>
            <a:r>
              <a:rPr lang="en-ZW" baseline="0" dirty="0"/>
              <a:t>The focus is reducing sexual transmission of HIV</a:t>
            </a:r>
            <a:endParaRPr lang="en-ZW" dirty="0"/>
          </a:p>
        </p:txBody>
      </p:sp>
    </p:spTree>
    <p:extLst>
      <p:ext uri="{BB962C8B-B14F-4D97-AF65-F5344CB8AC3E}">
        <p14:creationId xmlns:p14="http://schemas.microsoft.com/office/powerpoint/2010/main" val="3021514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0CB5-FD6C-0E94-4B2B-BBAA2D6384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E76F7D55-FEFD-8119-1E18-891882FE9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660ECA6E-1B8B-AFF5-3FDA-34BEFD8CCFFA}"/>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65702E8A-73CE-F0AE-3B7D-D52961A6F14A}"/>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6BED6AA-3087-D26F-415F-2F03076CD414}"/>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57246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63214-E8AC-F2F6-C62A-670F776B7F90}"/>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3FAD41C0-102B-5791-6825-0C8C9C6313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A6BA9DD4-7CC1-FA43-5E3E-864DE1FE2613}"/>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E229C240-BA35-7EC5-8EBB-D0ADB50815B0}"/>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690F2996-D804-BE49-97FE-F37392AA9C50}"/>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19252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2A6D7-D306-3AF4-AB13-7571A6D66D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32205089-1548-7663-87BB-2E096CBB1E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8C9753-4A71-4B3D-6376-2DF0A4D4412B}"/>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D2E4F41B-F856-CA8E-7FA7-9610FE8D0E4F}"/>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5369CD34-2C67-37BB-ACAF-0E49DD01F8A3}"/>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293195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D410-F323-36A4-43C6-6D425C7CA9CA}"/>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390BD10B-F090-07BC-8430-010CC375A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66286C11-A4E4-C513-04F7-068FAA2713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11A91B92-C9AA-01D4-EC20-CAB8D342672A}"/>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6" name="Footer Placeholder 5">
            <a:extLst>
              <a:ext uri="{FF2B5EF4-FFF2-40B4-BE49-F238E27FC236}">
                <a16:creationId xmlns:a16="http://schemas.microsoft.com/office/drawing/2014/main" id="{66EA88D4-3469-4AF8-4800-D000E8C9ECA4}"/>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87DCCD0F-9723-EE6E-573E-E122C9F75748}"/>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3808148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31EF-05E9-E712-ACDD-909A1BC17156}"/>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854D32D2-CA96-4D1F-6921-86A04090A3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41FED2-0B6E-C5E1-362A-92F86462BA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EF00D87F-D920-5622-4F7B-8DF20FCD6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0389D2-7668-0558-6D73-CC60ADAE27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0A185888-2985-43A2-958A-14C912B49FB1}"/>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8" name="Footer Placeholder 7">
            <a:extLst>
              <a:ext uri="{FF2B5EF4-FFF2-40B4-BE49-F238E27FC236}">
                <a16:creationId xmlns:a16="http://schemas.microsoft.com/office/drawing/2014/main" id="{036EEF77-7BDE-69B4-DA4F-DF90997577FE}"/>
              </a:ext>
            </a:extLst>
          </p:cNvPr>
          <p:cNvSpPr>
            <a:spLocks noGrp="1"/>
          </p:cNvSpPr>
          <p:nvPr>
            <p:ph type="ftr" sz="quarter" idx="11"/>
          </p:nvPr>
        </p:nvSpPr>
        <p:spPr/>
        <p:txBody>
          <a:bodyPr/>
          <a:lstStyle/>
          <a:p>
            <a:endParaRPr lang="en-ZW"/>
          </a:p>
        </p:txBody>
      </p:sp>
      <p:sp>
        <p:nvSpPr>
          <p:cNvPr id="9" name="Slide Number Placeholder 8">
            <a:extLst>
              <a:ext uri="{FF2B5EF4-FFF2-40B4-BE49-F238E27FC236}">
                <a16:creationId xmlns:a16="http://schemas.microsoft.com/office/drawing/2014/main" id="{8D8FF9A5-7DFC-2B69-AAF8-310068DC59E0}"/>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247219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8F3D-205F-075F-F21D-D546A8314BB3}"/>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98419352-9C5B-D6EA-B9E9-979008D041AD}"/>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4" name="Footer Placeholder 3">
            <a:extLst>
              <a:ext uri="{FF2B5EF4-FFF2-40B4-BE49-F238E27FC236}">
                <a16:creationId xmlns:a16="http://schemas.microsoft.com/office/drawing/2014/main" id="{8522EF83-CE8E-481D-FCBE-EDE2C4FE9DF2}"/>
              </a:ext>
            </a:extLst>
          </p:cNvPr>
          <p:cNvSpPr>
            <a:spLocks noGrp="1"/>
          </p:cNvSpPr>
          <p:nvPr>
            <p:ph type="ftr" sz="quarter" idx="11"/>
          </p:nvPr>
        </p:nvSpPr>
        <p:spPr/>
        <p:txBody>
          <a:bodyPr/>
          <a:lstStyle/>
          <a:p>
            <a:endParaRPr lang="en-ZW"/>
          </a:p>
        </p:txBody>
      </p:sp>
      <p:sp>
        <p:nvSpPr>
          <p:cNvPr id="5" name="Slide Number Placeholder 4">
            <a:extLst>
              <a:ext uri="{FF2B5EF4-FFF2-40B4-BE49-F238E27FC236}">
                <a16:creationId xmlns:a16="http://schemas.microsoft.com/office/drawing/2014/main" id="{441CBB70-6956-44BD-282B-43A172DDBB4D}"/>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2308644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BFCB17-BEAD-A62C-86BE-7DAC7F5F953D}"/>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3" name="Footer Placeholder 2">
            <a:extLst>
              <a:ext uri="{FF2B5EF4-FFF2-40B4-BE49-F238E27FC236}">
                <a16:creationId xmlns:a16="http://schemas.microsoft.com/office/drawing/2014/main" id="{D8804B6C-5DC6-4DA0-70EF-CA315E7A3CE6}"/>
              </a:ext>
            </a:extLst>
          </p:cNvPr>
          <p:cNvSpPr>
            <a:spLocks noGrp="1"/>
          </p:cNvSpPr>
          <p:nvPr>
            <p:ph type="ftr" sz="quarter" idx="11"/>
          </p:nvPr>
        </p:nvSpPr>
        <p:spPr/>
        <p:txBody>
          <a:bodyPr/>
          <a:lstStyle/>
          <a:p>
            <a:endParaRPr lang="en-ZW"/>
          </a:p>
        </p:txBody>
      </p:sp>
      <p:sp>
        <p:nvSpPr>
          <p:cNvPr id="4" name="Slide Number Placeholder 3">
            <a:extLst>
              <a:ext uri="{FF2B5EF4-FFF2-40B4-BE49-F238E27FC236}">
                <a16:creationId xmlns:a16="http://schemas.microsoft.com/office/drawing/2014/main" id="{FFCE2E49-8172-5B82-E478-4C7F4624B45A}"/>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2006335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BF7E-00EF-601F-8817-AE7A842175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4B4AF9E2-43EE-B49E-E183-62E3F56384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2BC1163F-C413-4AFB-302E-1EF67AD532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7961C3-65DC-1B09-C3AC-2FC06653113F}"/>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6" name="Footer Placeholder 5">
            <a:extLst>
              <a:ext uri="{FF2B5EF4-FFF2-40B4-BE49-F238E27FC236}">
                <a16:creationId xmlns:a16="http://schemas.microsoft.com/office/drawing/2014/main" id="{ECBFE8A2-ABA8-A602-310B-E5E5BB63ED58}"/>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71E6367D-46ED-02FE-9FCA-244551071918}"/>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2853508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B8C9-DB82-B762-2747-668DF2B6C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CB542A48-B03A-6BA7-E2EC-5C532ED34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a:extLst>
              <a:ext uri="{FF2B5EF4-FFF2-40B4-BE49-F238E27FC236}">
                <a16:creationId xmlns:a16="http://schemas.microsoft.com/office/drawing/2014/main" id="{6BBD8470-F210-F115-F392-335D7D651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3D407C-8850-05E7-D5A5-41D6E9A63455}"/>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6" name="Footer Placeholder 5">
            <a:extLst>
              <a:ext uri="{FF2B5EF4-FFF2-40B4-BE49-F238E27FC236}">
                <a16:creationId xmlns:a16="http://schemas.microsoft.com/office/drawing/2014/main" id="{09E4B751-342B-9138-9C3D-B17228F0372B}"/>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07D13998-7F0C-7C2E-66C8-8085E2F87AF1}"/>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339617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E9579-36EA-02C1-592C-2E28323357FA}"/>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A93E45E3-F565-EE28-678A-903AA9C906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0B5369DF-8EF1-03A9-4BA9-E0F986E37E62}"/>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8C00250D-9EED-C3C7-113C-20C267D29B48}"/>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ADE41C67-34C2-F403-4FA7-A0B5127C88CE}"/>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3382567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94233A-03C7-BC0B-15C6-C83990AF36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DFFE41AA-5B1F-ABC8-D03B-72E8B4818E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80807447-E322-5055-8E38-9647C0022943}"/>
              </a:ext>
            </a:extLst>
          </p:cNvPr>
          <p:cNvSpPr>
            <a:spLocks noGrp="1"/>
          </p:cNvSpPr>
          <p:nvPr>
            <p:ph type="dt" sz="half" idx="10"/>
          </p:nvPr>
        </p:nvSpPr>
        <p:spPr/>
        <p:txBody>
          <a:body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6022B026-E01B-F1B2-8D30-64FDD29D6EDB}"/>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BC161DA6-8A04-5FC8-5E25-79526D2EA52F}"/>
              </a:ext>
            </a:extLst>
          </p:cNvPr>
          <p:cNvSpPr>
            <a:spLocks noGrp="1"/>
          </p:cNvSpPr>
          <p:nvPr>
            <p:ph type="sldNum" sz="quarter" idx="12"/>
          </p:nvPr>
        </p:nvSpPr>
        <p:spPr/>
        <p:txBody>
          <a:bodyPr/>
          <a:lstStyle/>
          <a:p>
            <a:fld id="{69F6C914-97AA-4543-944C-974F25716A7E}" type="slidenum">
              <a:rPr lang="en-ZW" smtClean="0"/>
              <a:t>‹#›</a:t>
            </a:fld>
            <a:endParaRPr lang="en-ZW"/>
          </a:p>
        </p:txBody>
      </p:sp>
    </p:spTree>
    <p:extLst>
      <p:ext uri="{BB962C8B-B14F-4D97-AF65-F5344CB8AC3E}">
        <p14:creationId xmlns:p14="http://schemas.microsoft.com/office/powerpoint/2010/main" val="4226659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00331"/>
          </a:xfrm>
          <a:solidFill>
            <a:srgbClr val="0F6617"/>
          </a:solidFill>
        </p:spPr>
        <p:txBody>
          <a:bodyPr>
            <a:normAutofit/>
          </a:bodyPr>
          <a:lstStyle>
            <a:lvl1pPr>
              <a:defRPr sz="3600" b="1">
                <a:solidFill>
                  <a:schemeClr val="bg1"/>
                </a:solidFill>
                <a:latin typeface="+mn-lt"/>
              </a:defRPr>
            </a:lvl1pPr>
          </a:lstStyle>
          <a:p>
            <a:r>
              <a:rPr lang="en-US"/>
              <a:t>Click to edit Master title style</a:t>
            </a:r>
            <a:endParaRPr lang="en-ZW"/>
          </a:p>
        </p:txBody>
      </p:sp>
    </p:spTree>
    <p:extLst>
      <p:ext uri="{BB962C8B-B14F-4D97-AF65-F5344CB8AC3E}">
        <p14:creationId xmlns:p14="http://schemas.microsoft.com/office/powerpoint/2010/main" val="1882537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8CF7-B757-CC33-F369-17A42A0C33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6A337F9F-F9A2-30A8-FC9A-C2278D29B2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09C59079-FAA9-3CE9-A4BE-9848868C0C38}"/>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CE45BEF4-1766-C70C-1405-09864C79BF22}"/>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0E122C8A-7CBC-5B68-18CA-6CE175D8820D}"/>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3181833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6F94-52BF-BBE0-1531-2CE603B63657}"/>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3BBDD7F9-B96E-6770-FBC7-8FDAA28FE3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E5DB6FC8-3199-DC88-D311-7CABD51F0EB4}"/>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D0E0F8EA-FC0D-D86A-23C8-DEDE0D87BC09}"/>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69E436BB-2600-C7FE-6A7A-0D9250785EAF}"/>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507397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E634-D0E7-945A-E5FA-ABAF118A55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A4AAD9C4-9168-BA3B-D162-8F858990EE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A2AA2D-6B88-6B9E-7595-566512EC1770}"/>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1EF4805D-6E9C-BA5B-EF3E-D31040D2E6C7}"/>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A159939C-196A-2E02-5639-E521260A1C93}"/>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268334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5CFB9-96EA-EA72-7C9D-0F25839521C8}"/>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B984E076-7C77-4B4C-09D4-BBD36D0FB1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4924E3D1-860B-85D2-BFDB-937B8DF382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0299BAC1-DAC1-350C-DC62-8DA05BE34946}"/>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6" name="Footer Placeholder 5">
            <a:extLst>
              <a:ext uri="{FF2B5EF4-FFF2-40B4-BE49-F238E27FC236}">
                <a16:creationId xmlns:a16="http://schemas.microsoft.com/office/drawing/2014/main" id="{65CAFE86-3F3E-0097-438C-356BA8036777}"/>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739102E2-8581-0F12-4F1A-76F201800FC4}"/>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517265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A1F0-EF54-A442-13BF-C2B008BB2691}"/>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3589E94A-C687-F6CC-C5C4-51AA2D011C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5FACFC-B7B2-9C25-21F7-2D3F197FB2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FE20CC5A-57AB-8536-FE68-8900AA245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2BA310-9E2B-3548-4D2B-213075CAB1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189D37E1-42ED-169D-8179-4EF602885E13}"/>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8" name="Footer Placeholder 7">
            <a:extLst>
              <a:ext uri="{FF2B5EF4-FFF2-40B4-BE49-F238E27FC236}">
                <a16:creationId xmlns:a16="http://schemas.microsoft.com/office/drawing/2014/main" id="{3FE7A149-C6E9-CED0-D9F2-25794943C191}"/>
              </a:ext>
            </a:extLst>
          </p:cNvPr>
          <p:cNvSpPr>
            <a:spLocks noGrp="1"/>
          </p:cNvSpPr>
          <p:nvPr>
            <p:ph type="ftr" sz="quarter" idx="11"/>
          </p:nvPr>
        </p:nvSpPr>
        <p:spPr/>
        <p:txBody>
          <a:bodyPr/>
          <a:lstStyle/>
          <a:p>
            <a:endParaRPr lang="en-ZW"/>
          </a:p>
        </p:txBody>
      </p:sp>
      <p:sp>
        <p:nvSpPr>
          <p:cNvPr id="9" name="Slide Number Placeholder 8">
            <a:extLst>
              <a:ext uri="{FF2B5EF4-FFF2-40B4-BE49-F238E27FC236}">
                <a16:creationId xmlns:a16="http://schemas.microsoft.com/office/drawing/2014/main" id="{F3A88730-6D6E-7A90-08F8-EFBB739F97D2}"/>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1125970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7A0DC-9187-B610-64D3-6FE65582EE5A}"/>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90C7F71E-AD93-509F-2446-995E1D745755}"/>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4" name="Footer Placeholder 3">
            <a:extLst>
              <a:ext uri="{FF2B5EF4-FFF2-40B4-BE49-F238E27FC236}">
                <a16:creationId xmlns:a16="http://schemas.microsoft.com/office/drawing/2014/main" id="{76E2DD9D-EA1F-8DE4-B3EF-749D21DC4FCA}"/>
              </a:ext>
            </a:extLst>
          </p:cNvPr>
          <p:cNvSpPr>
            <a:spLocks noGrp="1"/>
          </p:cNvSpPr>
          <p:nvPr>
            <p:ph type="ftr" sz="quarter" idx="11"/>
          </p:nvPr>
        </p:nvSpPr>
        <p:spPr/>
        <p:txBody>
          <a:bodyPr/>
          <a:lstStyle/>
          <a:p>
            <a:endParaRPr lang="en-ZW"/>
          </a:p>
        </p:txBody>
      </p:sp>
      <p:sp>
        <p:nvSpPr>
          <p:cNvPr id="5" name="Slide Number Placeholder 4">
            <a:extLst>
              <a:ext uri="{FF2B5EF4-FFF2-40B4-BE49-F238E27FC236}">
                <a16:creationId xmlns:a16="http://schemas.microsoft.com/office/drawing/2014/main" id="{5A594799-5B96-F43E-2973-3AF26736E22E}"/>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1410136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CAE609-613B-142B-FF0B-CF224A3E2FD3}"/>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3" name="Footer Placeholder 2">
            <a:extLst>
              <a:ext uri="{FF2B5EF4-FFF2-40B4-BE49-F238E27FC236}">
                <a16:creationId xmlns:a16="http://schemas.microsoft.com/office/drawing/2014/main" id="{D126D905-E1DE-6963-6968-8B8ECF3F412B}"/>
              </a:ext>
            </a:extLst>
          </p:cNvPr>
          <p:cNvSpPr>
            <a:spLocks noGrp="1"/>
          </p:cNvSpPr>
          <p:nvPr>
            <p:ph type="ftr" sz="quarter" idx="11"/>
          </p:nvPr>
        </p:nvSpPr>
        <p:spPr/>
        <p:txBody>
          <a:bodyPr/>
          <a:lstStyle/>
          <a:p>
            <a:endParaRPr lang="en-ZW"/>
          </a:p>
        </p:txBody>
      </p:sp>
      <p:sp>
        <p:nvSpPr>
          <p:cNvPr id="4" name="Slide Number Placeholder 3">
            <a:extLst>
              <a:ext uri="{FF2B5EF4-FFF2-40B4-BE49-F238E27FC236}">
                <a16:creationId xmlns:a16="http://schemas.microsoft.com/office/drawing/2014/main" id="{DBEC3F2C-15C9-348F-FB9D-34BC3F539FB2}"/>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2666247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6AC15-B0B7-C6D3-8E46-56DF75B147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FDADC9BF-D937-0DF5-B3F0-DCD94460A4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87E46DAC-8EAF-F215-413C-A96D21A0D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385721-8747-E054-6DAA-5DCD930EC17A}"/>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6" name="Footer Placeholder 5">
            <a:extLst>
              <a:ext uri="{FF2B5EF4-FFF2-40B4-BE49-F238E27FC236}">
                <a16:creationId xmlns:a16="http://schemas.microsoft.com/office/drawing/2014/main" id="{6F183BDC-0419-6D2F-BDDE-91AC7F816599}"/>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DEF96C50-35B2-E13F-2A32-1A1A9004F168}"/>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36559853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04C4C-180D-D592-55B3-81A179899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A54E5CC2-AB77-D2CE-0354-70B61801F3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a:extLst>
              <a:ext uri="{FF2B5EF4-FFF2-40B4-BE49-F238E27FC236}">
                <a16:creationId xmlns:a16="http://schemas.microsoft.com/office/drawing/2014/main" id="{279D5FB5-7286-E16E-2645-5207E09889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7785B-3E6B-F988-A4C0-D08DFE52DCBD}"/>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6" name="Footer Placeholder 5">
            <a:extLst>
              <a:ext uri="{FF2B5EF4-FFF2-40B4-BE49-F238E27FC236}">
                <a16:creationId xmlns:a16="http://schemas.microsoft.com/office/drawing/2014/main" id="{76D12763-DF0D-ECD7-67BC-1E50F8760577}"/>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371DF908-3DCA-0C3E-97F3-2C87989C4969}"/>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586950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2F26-5FF6-B00F-AEF1-6E49747F30E8}"/>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B6D6D185-D5DF-23E9-E8E6-75864942AB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7ADD4C03-C697-3D00-6503-328306C2F430}"/>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B09F6B63-6C2D-A7B5-72AC-7B21B85BD39D}"/>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A331B460-F0B8-0F5C-384F-AB631647AC79}"/>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656701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E487D3-1EDD-5313-6B40-78AE69641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7AFF8627-20F1-7014-8D1C-475A15CEAF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21D2E150-33CA-0AAB-3D06-964285A6FB31}"/>
              </a:ext>
            </a:extLst>
          </p:cNvPr>
          <p:cNvSpPr>
            <a:spLocks noGrp="1"/>
          </p:cNvSpPr>
          <p:nvPr>
            <p:ph type="dt" sz="half" idx="10"/>
          </p:nvPr>
        </p:nvSpPr>
        <p:spPr/>
        <p:txBody>
          <a:body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CD8973A1-3360-2E61-EF42-16B1B4450A47}"/>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E2BED35-CCD7-120F-7675-75AFF7B392F4}"/>
              </a:ext>
            </a:extLst>
          </p:cNvPr>
          <p:cNvSpPr>
            <a:spLocks noGrp="1"/>
          </p:cNvSpPr>
          <p:nvPr>
            <p:ph type="sldNum" sz="quarter" idx="12"/>
          </p:nvPr>
        </p:nvSpPr>
        <p:spPr/>
        <p:txBody>
          <a:bodyPr/>
          <a:lstStyle/>
          <a:p>
            <a:fld id="{D03E92AB-5AE3-48F8-8F78-9FBEDBDF3F03}" type="slidenum">
              <a:rPr lang="en-ZW" smtClean="0"/>
              <a:t>‹#›</a:t>
            </a:fld>
            <a:endParaRPr lang="en-ZW"/>
          </a:p>
        </p:txBody>
      </p:sp>
    </p:spTree>
    <p:extLst>
      <p:ext uri="{BB962C8B-B14F-4D97-AF65-F5344CB8AC3E}">
        <p14:creationId xmlns:p14="http://schemas.microsoft.com/office/powerpoint/2010/main" val="3691294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Blue Header">
  <p:cSld name="Content Blue Header">
    <p:spTree>
      <p:nvGrpSpPr>
        <p:cNvPr id="1" name="Shape 245"/>
        <p:cNvGrpSpPr/>
        <p:nvPr/>
      </p:nvGrpSpPr>
      <p:grpSpPr>
        <a:xfrm>
          <a:off x="0" y="0"/>
          <a:ext cx="0" cy="0"/>
          <a:chOff x="0" y="0"/>
          <a:chExt cx="0" cy="0"/>
        </a:xfrm>
      </p:grpSpPr>
      <p:sp>
        <p:nvSpPr>
          <p:cNvPr id="246" name="Google Shape;246;p33"/>
          <p:cNvSpPr/>
          <p:nvPr/>
        </p:nvSpPr>
        <p:spPr>
          <a:xfrm>
            <a:off x="0" y="-2"/>
            <a:ext cx="12192000" cy="822900"/>
          </a:xfrm>
          <a:prstGeom prst="rect">
            <a:avLst/>
          </a:prstGeom>
          <a:solidFill>
            <a:srgbClr val="008986">
              <a:alpha val="85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47" name="Google Shape;247;p33"/>
          <p:cNvSpPr txBox="1">
            <a:spLocks noGrp="1"/>
          </p:cNvSpPr>
          <p:nvPr>
            <p:ph type="body" idx="1"/>
          </p:nvPr>
        </p:nvSpPr>
        <p:spPr>
          <a:xfrm>
            <a:off x="230020" y="203817"/>
            <a:ext cx="11690800" cy="4569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8" name="Google Shape;248;p33"/>
          <p:cNvSpPr txBox="1">
            <a:spLocks noGrp="1"/>
          </p:cNvSpPr>
          <p:nvPr>
            <p:ph type="body" idx="2"/>
          </p:nvPr>
        </p:nvSpPr>
        <p:spPr>
          <a:xfrm>
            <a:off x="1893135" y="6499276"/>
            <a:ext cx="9604800" cy="172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0" name="Google Shape;250;p33"/>
          <p:cNvSpPr txBox="1">
            <a:spLocks noGrp="1"/>
          </p:cNvSpPr>
          <p:nvPr>
            <p:ph type="body" idx="3"/>
          </p:nvPr>
        </p:nvSpPr>
        <p:spPr>
          <a:xfrm>
            <a:off x="267535" y="958048"/>
            <a:ext cx="11614400" cy="19185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90000"/>
              </a:lnSpc>
              <a:spcBef>
                <a:spcPts val="500"/>
              </a:spcBef>
              <a:spcAft>
                <a:spcPts val="0"/>
              </a:spcAft>
              <a:buClr>
                <a:schemeClr val="dk1"/>
              </a:buClr>
              <a:buSzPts val="2400"/>
              <a:buFont typeface="Quattrocento Sans"/>
              <a:buChar char="–"/>
              <a:defRPr sz="2400" b="0" i="0" u="none" strike="noStrike" cap="none">
                <a:solidFill>
                  <a:schemeClr val="dk1"/>
                </a:solidFill>
                <a:latin typeface="Arial"/>
                <a:ea typeface="Arial"/>
                <a:cs typeface="Arial"/>
                <a:sym typeface="Arial"/>
              </a:defRPr>
            </a:lvl3pPr>
            <a:lvl4pPr marL="1828800" marR="0" lvl="3"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4pPr>
            <a:lvl5pPr marL="2286000" marR="0" lvl="4" indent="-381000" algn="l" rtl="0">
              <a:lnSpc>
                <a:spcPct val="90000"/>
              </a:lnSpc>
              <a:spcBef>
                <a:spcPts val="500"/>
              </a:spcBef>
              <a:spcAft>
                <a:spcPts val="0"/>
              </a:spcAft>
              <a:buClr>
                <a:schemeClr val="dk1"/>
              </a:buClr>
              <a:buSzPts val="2400"/>
              <a:buFont typeface="Century Gothic"/>
              <a:buChar char="○"/>
              <a:defRPr sz="2400" b="0" i="0" u="none" strike="noStrike" cap="none">
                <a:solidFill>
                  <a:schemeClr val="dk1"/>
                </a:solidFill>
                <a:latin typeface="Arial"/>
                <a:ea typeface="Arial"/>
                <a:cs typeface="Arial"/>
                <a:sym typeface="Arial"/>
              </a:defRPr>
            </a:lvl5pPr>
            <a:lvl6pPr marL="2743200" marR="0" lvl="5"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grpSp>
        <p:nvGrpSpPr>
          <p:cNvPr id="5" name="Group 4">
            <a:extLst>
              <a:ext uri="{FF2B5EF4-FFF2-40B4-BE49-F238E27FC236}">
                <a16:creationId xmlns:a16="http://schemas.microsoft.com/office/drawing/2014/main" id="{B557026B-AB2A-64F8-AEC4-64EC1B41B438}"/>
              </a:ext>
            </a:extLst>
          </p:cNvPr>
          <p:cNvGrpSpPr/>
          <p:nvPr userDrawn="1"/>
        </p:nvGrpSpPr>
        <p:grpSpPr>
          <a:xfrm>
            <a:off x="6709793" y="5803161"/>
            <a:ext cx="5243913" cy="1090019"/>
            <a:chOff x="6299890" y="5776233"/>
            <a:chExt cx="5595785" cy="1213738"/>
          </a:xfrm>
        </p:grpSpPr>
        <p:grpSp>
          <p:nvGrpSpPr>
            <p:cNvPr id="2" name="Group 1">
              <a:extLst>
                <a:ext uri="{FF2B5EF4-FFF2-40B4-BE49-F238E27FC236}">
                  <a16:creationId xmlns:a16="http://schemas.microsoft.com/office/drawing/2014/main" id="{D3DDA626-6473-4A91-AD28-1D39A728C641}"/>
                </a:ext>
              </a:extLst>
            </p:cNvPr>
            <p:cNvGrpSpPr/>
            <p:nvPr userDrawn="1"/>
          </p:nvGrpSpPr>
          <p:grpSpPr>
            <a:xfrm>
              <a:off x="6299890" y="5875281"/>
              <a:ext cx="5595785" cy="966482"/>
              <a:chOff x="4367108" y="5792236"/>
              <a:chExt cx="4438964" cy="955374"/>
            </a:xfrm>
          </p:grpSpPr>
          <p:pic>
            <p:nvPicPr>
              <p:cNvPr id="13" name="Picture 12">
                <a:extLst>
                  <a:ext uri="{FF2B5EF4-FFF2-40B4-BE49-F238E27FC236}">
                    <a16:creationId xmlns:a16="http://schemas.microsoft.com/office/drawing/2014/main" id="{97CC6909-27ED-4D9F-938F-724EA2FF3295}"/>
                  </a:ext>
                </a:extLst>
              </p:cNvPr>
              <p:cNvPicPr>
                <a:picLocks noChangeAspect="1"/>
              </p:cNvPicPr>
              <p:nvPr/>
            </p:nvPicPr>
            <p:blipFill>
              <a:blip r:embed="rId2"/>
              <a:stretch>
                <a:fillRect/>
              </a:stretch>
            </p:blipFill>
            <p:spPr>
              <a:xfrm>
                <a:off x="7645337" y="5885309"/>
                <a:ext cx="1160735" cy="744569"/>
              </a:xfrm>
              <a:prstGeom prst="rect">
                <a:avLst/>
              </a:prstGeom>
              <a:noFill/>
              <a:ln>
                <a:noFill/>
              </a:ln>
            </p:spPr>
          </p:pic>
          <p:pic>
            <p:nvPicPr>
              <p:cNvPr id="14" name="Picture 13" descr="A picture containing text&#10;&#10;Description automatically generated">
                <a:extLst>
                  <a:ext uri="{FF2B5EF4-FFF2-40B4-BE49-F238E27FC236}">
                    <a16:creationId xmlns:a16="http://schemas.microsoft.com/office/drawing/2014/main" id="{90A316AA-5BA6-4C3B-8878-29E3D97233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67108" y="5792236"/>
                <a:ext cx="1166819" cy="955374"/>
              </a:xfrm>
              <a:prstGeom prst="rect">
                <a:avLst/>
              </a:prstGeom>
            </p:spPr>
          </p:pic>
        </p:grpSp>
        <p:pic>
          <p:nvPicPr>
            <p:cNvPr id="3" name="Picture 2" descr="Logo&#10;&#10;Description automatically generated">
              <a:extLst>
                <a:ext uri="{FF2B5EF4-FFF2-40B4-BE49-F238E27FC236}">
                  <a16:creationId xmlns:a16="http://schemas.microsoft.com/office/drawing/2014/main" id="{AC4FB225-FB63-45FE-5B35-38C75BDF25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63524" y="5776233"/>
              <a:ext cx="1419578" cy="1213738"/>
            </a:xfrm>
            <a:prstGeom prst="rect">
              <a:avLst/>
            </a:prstGeom>
          </p:spPr>
        </p:pic>
        <p:pic>
          <p:nvPicPr>
            <p:cNvPr id="4" name="Picture 3" descr="Logo&#10;&#10;Description automatically generated">
              <a:extLst>
                <a:ext uri="{FF2B5EF4-FFF2-40B4-BE49-F238E27FC236}">
                  <a16:creationId xmlns:a16="http://schemas.microsoft.com/office/drawing/2014/main" id="{18471996-4172-7943-E20D-9765432FBE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32692" y="5814221"/>
              <a:ext cx="919114" cy="966483"/>
            </a:xfrm>
            <a:prstGeom prst="rect">
              <a:avLst/>
            </a:prstGeom>
          </p:spPr>
        </p:pic>
      </p:grpSp>
    </p:spTree>
    <p:extLst>
      <p:ext uri="{BB962C8B-B14F-4D97-AF65-F5344CB8AC3E}">
        <p14:creationId xmlns:p14="http://schemas.microsoft.com/office/powerpoint/2010/main" val="2309520794"/>
      </p:ext>
    </p:extLst>
  </p:cSld>
  <p:clrMapOvr>
    <a:masterClrMapping/>
  </p:clrMapOvr>
  <p:extLst>
    <p:ext uri="{DCECCB84-F9BA-43D5-87BE-67443E8EF086}">
      <p15:sldGuideLst xmlns:p15="http://schemas.microsoft.com/office/powerpoint/2012/main">
        <p15:guide id="1" orient="horz" pos="2136">
          <p15:clr>
            <a:srgbClr val="FBAE40"/>
          </p15:clr>
        </p15:guide>
        <p15:guide id="2" pos="2161">
          <p15:clr>
            <a:srgbClr val="FBAE40"/>
          </p15:clr>
        </p15:guide>
        <p15:guide id="3" pos="4213">
          <p15:clr>
            <a:srgbClr val="FBAE40"/>
          </p15:clr>
        </p15:guide>
        <p15:guide id="4" pos="81">
          <p15:clr>
            <a:srgbClr val="FBAE40"/>
          </p15:clr>
        </p15:guide>
        <p15:guide id="5" orient="horz" pos="144">
          <p15:clr>
            <a:srgbClr val="FBAE40"/>
          </p15:clr>
        </p15:guide>
        <p15:guide id="6" orient="horz" pos="41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Body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1" y="0"/>
            <a:ext cx="10621819" cy="992188"/>
          </a:xfrm>
        </p:spPr>
        <p:txBody>
          <a:bodyPr/>
          <a:lstStyle>
            <a:lvl1pPr algn="ctr">
              <a:defRPr/>
            </a:lvl1pPr>
          </a:lstStyle>
          <a:p>
            <a:r>
              <a:rPr lang="en-US"/>
              <a:t>Click to edit Master title style</a:t>
            </a:r>
          </a:p>
        </p:txBody>
      </p:sp>
      <p:sp>
        <p:nvSpPr>
          <p:cNvPr id="4" name="Text Placeholder 2"/>
          <p:cNvSpPr>
            <a:spLocks noGrp="1"/>
          </p:cNvSpPr>
          <p:nvPr>
            <p:ph idx="1"/>
          </p:nvPr>
        </p:nvSpPr>
        <p:spPr bwMode="auto">
          <a:xfrm>
            <a:off x="609600" y="1101725"/>
            <a:ext cx="10972800"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 name="Slide Number Placeholder 2">
            <a:extLst>
              <a:ext uri="{FF2B5EF4-FFF2-40B4-BE49-F238E27FC236}">
                <a16:creationId xmlns:a16="http://schemas.microsoft.com/office/drawing/2014/main" id="{0D969C16-F9B3-4AA5-82FD-FAEB422B3C21}"/>
              </a:ext>
            </a:extLst>
          </p:cNvPr>
          <p:cNvSpPr>
            <a:spLocks noGrp="1"/>
          </p:cNvSpPr>
          <p:nvPr>
            <p:ph type="sldNum" sz="quarter" idx="10"/>
          </p:nvPr>
        </p:nvSpPr>
        <p:spPr/>
        <p:txBody>
          <a:bodyPr/>
          <a:lstStyle>
            <a:lvl1pPr>
              <a:defRPr/>
            </a:lvl1pPr>
          </a:lstStyle>
          <a:p>
            <a:pPr>
              <a:defRPr/>
            </a:pPr>
            <a:fld id="{90F927D2-8EDD-4A24-94A7-11424E435CFA}" type="slidenum">
              <a:rPr lang="en-US" altLang="en-US"/>
              <a:pPr>
                <a:defRPr/>
              </a:pPr>
              <a:t>‹#›</a:t>
            </a:fld>
            <a:endParaRPr lang="en-US" altLang="en-US"/>
          </a:p>
        </p:txBody>
      </p:sp>
      <p:sp>
        <p:nvSpPr>
          <p:cNvPr id="6" name="Google Shape;246;p33">
            <a:extLst>
              <a:ext uri="{FF2B5EF4-FFF2-40B4-BE49-F238E27FC236}">
                <a16:creationId xmlns:a16="http://schemas.microsoft.com/office/drawing/2014/main" id="{BB80AD49-663E-497D-B130-C3845FF3D205}"/>
              </a:ext>
            </a:extLst>
          </p:cNvPr>
          <p:cNvSpPr/>
          <p:nvPr userDrawn="1"/>
        </p:nvSpPr>
        <p:spPr>
          <a:xfrm>
            <a:off x="0" y="-2"/>
            <a:ext cx="12192000" cy="822900"/>
          </a:xfrm>
          <a:prstGeom prst="rect">
            <a:avLst/>
          </a:prstGeom>
          <a:solidFill>
            <a:srgbClr val="008080">
              <a:alpha val="85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3" name="Group 2">
            <a:extLst>
              <a:ext uri="{FF2B5EF4-FFF2-40B4-BE49-F238E27FC236}">
                <a16:creationId xmlns:a16="http://schemas.microsoft.com/office/drawing/2014/main" id="{FF5D5955-DA4A-43E4-2663-34DCDB8CEE5E}"/>
              </a:ext>
            </a:extLst>
          </p:cNvPr>
          <p:cNvGrpSpPr/>
          <p:nvPr userDrawn="1"/>
        </p:nvGrpSpPr>
        <p:grpSpPr>
          <a:xfrm>
            <a:off x="7162800" y="5894640"/>
            <a:ext cx="4876800" cy="1020700"/>
            <a:chOff x="6299890" y="5776233"/>
            <a:chExt cx="5595785" cy="1213738"/>
          </a:xfrm>
        </p:grpSpPr>
        <p:grpSp>
          <p:nvGrpSpPr>
            <p:cNvPr id="7" name="Group 6">
              <a:extLst>
                <a:ext uri="{FF2B5EF4-FFF2-40B4-BE49-F238E27FC236}">
                  <a16:creationId xmlns:a16="http://schemas.microsoft.com/office/drawing/2014/main" id="{C2DD92C4-ACD5-675E-BEEE-47E07C3B2961}"/>
                </a:ext>
              </a:extLst>
            </p:cNvPr>
            <p:cNvGrpSpPr/>
            <p:nvPr userDrawn="1"/>
          </p:nvGrpSpPr>
          <p:grpSpPr>
            <a:xfrm>
              <a:off x="6299890" y="5875281"/>
              <a:ext cx="5595785" cy="966482"/>
              <a:chOff x="4367108" y="5792236"/>
              <a:chExt cx="4438964" cy="955374"/>
            </a:xfrm>
          </p:grpSpPr>
          <p:pic>
            <p:nvPicPr>
              <p:cNvPr id="10" name="Picture 9">
                <a:extLst>
                  <a:ext uri="{FF2B5EF4-FFF2-40B4-BE49-F238E27FC236}">
                    <a16:creationId xmlns:a16="http://schemas.microsoft.com/office/drawing/2014/main" id="{4FD8C03E-E450-4B55-47E3-D27294F0CFB6}"/>
                  </a:ext>
                </a:extLst>
              </p:cNvPr>
              <p:cNvPicPr>
                <a:picLocks noChangeAspect="1"/>
              </p:cNvPicPr>
              <p:nvPr/>
            </p:nvPicPr>
            <p:blipFill>
              <a:blip r:embed="rId2"/>
              <a:stretch>
                <a:fillRect/>
              </a:stretch>
            </p:blipFill>
            <p:spPr>
              <a:xfrm>
                <a:off x="7645337" y="5885309"/>
                <a:ext cx="1160735" cy="744569"/>
              </a:xfrm>
              <a:prstGeom prst="rect">
                <a:avLst/>
              </a:prstGeom>
              <a:noFill/>
              <a:ln>
                <a:noFill/>
              </a:ln>
            </p:spPr>
          </p:pic>
          <p:pic>
            <p:nvPicPr>
              <p:cNvPr id="11" name="Picture 10" descr="A picture containing text&#10;&#10;Description automatically generated">
                <a:extLst>
                  <a:ext uri="{FF2B5EF4-FFF2-40B4-BE49-F238E27FC236}">
                    <a16:creationId xmlns:a16="http://schemas.microsoft.com/office/drawing/2014/main" id="{1804172D-11A0-0CED-E11E-FB68ABC57A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67108" y="5792236"/>
                <a:ext cx="1166819" cy="955374"/>
              </a:xfrm>
              <a:prstGeom prst="rect">
                <a:avLst/>
              </a:prstGeom>
            </p:spPr>
          </p:pic>
        </p:grpSp>
        <p:pic>
          <p:nvPicPr>
            <p:cNvPr id="8" name="Picture 7" descr="Logo&#10;&#10;Description automatically generated">
              <a:extLst>
                <a:ext uri="{FF2B5EF4-FFF2-40B4-BE49-F238E27FC236}">
                  <a16:creationId xmlns:a16="http://schemas.microsoft.com/office/drawing/2014/main" id="{CDE9576A-9B55-5871-BBC7-8E1E4CC398D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63524" y="5776233"/>
              <a:ext cx="1419578" cy="1213738"/>
            </a:xfrm>
            <a:prstGeom prst="rect">
              <a:avLst/>
            </a:prstGeom>
          </p:spPr>
        </p:pic>
        <p:pic>
          <p:nvPicPr>
            <p:cNvPr id="9" name="Picture 8" descr="Logo&#10;&#10;Description automatically generated">
              <a:extLst>
                <a:ext uri="{FF2B5EF4-FFF2-40B4-BE49-F238E27FC236}">
                  <a16:creationId xmlns:a16="http://schemas.microsoft.com/office/drawing/2014/main" id="{FECAB17D-CA18-7EBE-43E1-07EE40E1018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32692" y="5814221"/>
              <a:ext cx="919114" cy="966483"/>
            </a:xfrm>
            <a:prstGeom prst="rect">
              <a:avLst/>
            </a:prstGeom>
          </p:spPr>
        </p:pic>
      </p:grpSp>
    </p:spTree>
    <p:extLst>
      <p:ext uri="{BB962C8B-B14F-4D97-AF65-F5344CB8AC3E}">
        <p14:creationId xmlns:p14="http://schemas.microsoft.com/office/powerpoint/2010/main" val="1473448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Body Layout">
  <p:cSld name="1_Title Body Layout">
    <p:spTree>
      <p:nvGrpSpPr>
        <p:cNvPr id="1" name="Shape 356"/>
        <p:cNvGrpSpPr/>
        <p:nvPr/>
      </p:nvGrpSpPr>
      <p:grpSpPr>
        <a:xfrm>
          <a:off x="0" y="0"/>
          <a:ext cx="0" cy="0"/>
          <a:chOff x="0" y="0"/>
          <a:chExt cx="0" cy="0"/>
        </a:xfrm>
      </p:grpSpPr>
      <p:sp>
        <p:nvSpPr>
          <p:cNvPr id="357" name="Google Shape;357;p47"/>
          <p:cNvSpPr txBox="1">
            <a:spLocks noGrp="1"/>
          </p:cNvSpPr>
          <p:nvPr>
            <p:ph type="title"/>
          </p:nvPr>
        </p:nvSpPr>
        <p:spPr>
          <a:xfrm>
            <a:off x="609601" y="0"/>
            <a:ext cx="10622000" cy="9921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3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47"/>
          <p:cNvSpPr txBox="1">
            <a:spLocks noGrp="1"/>
          </p:cNvSpPr>
          <p:nvPr>
            <p:ph type="body" idx="1"/>
          </p:nvPr>
        </p:nvSpPr>
        <p:spPr>
          <a:xfrm>
            <a:off x="609600" y="1101725"/>
            <a:ext cx="10972800" cy="502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59" name="Google Shape;359;p4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fld id="{00000000-1234-1234-1234-123412341234}" type="slidenum">
              <a:rPr lang="en-ZW" smtClean="0"/>
              <a:pPr/>
              <a:t>‹#›</a:t>
            </a:fld>
            <a:endParaRPr lang="en-ZW"/>
          </a:p>
        </p:txBody>
      </p:sp>
      <p:sp>
        <p:nvSpPr>
          <p:cNvPr id="360" name="Google Shape;360;p47"/>
          <p:cNvSpPr/>
          <p:nvPr/>
        </p:nvSpPr>
        <p:spPr>
          <a:xfrm>
            <a:off x="0" y="-2"/>
            <a:ext cx="12192000" cy="822900"/>
          </a:xfrm>
          <a:prstGeom prst="rect">
            <a:avLst/>
          </a:prstGeom>
          <a:solidFill>
            <a:srgbClr val="008080">
              <a:alpha val="8431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12463611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73"/>
        <p:cNvGrpSpPr/>
        <p:nvPr/>
      </p:nvGrpSpPr>
      <p:grpSpPr>
        <a:xfrm>
          <a:off x="0" y="0"/>
          <a:ext cx="0" cy="0"/>
          <a:chOff x="0" y="0"/>
          <a:chExt cx="0" cy="0"/>
        </a:xfrm>
      </p:grpSpPr>
      <p:sp>
        <p:nvSpPr>
          <p:cNvPr id="474" name="Google Shape;474;p61"/>
          <p:cNvSpPr txBox="1">
            <a:spLocks noGrp="1"/>
          </p:cNvSpPr>
          <p:nvPr>
            <p:ph type="body" idx="1"/>
          </p:nvPr>
        </p:nvSpPr>
        <p:spPr>
          <a:xfrm>
            <a:off x="1147885" y="1727200"/>
            <a:ext cx="10073200" cy="4398900"/>
          </a:xfrm>
          <a:prstGeom prst="rect">
            <a:avLst/>
          </a:prstGeom>
          <a:noFill/>
          <a:ln>
            <a:noFill/>
          </a:ln>
        </p:spPr>
        <p:txBody>
          <a:bodyPr spcFirstLastPara="1" wrap="square" lIns="91425" tIns="45700" rIns="91425" bIns="45700" anchor="t" anchorCtr="0">
            <a:normAutofit/>
          </a:bodyPr>
          <a:lstStyle>
            <a:lvl1pPr marL="457200" lvl="0" indent="-310578" algn="l">
              <a:lnSpc>
                <a:spcPct val="90000"/>
              </a:lnSpc>
              <a:spcBef>
                <a:spcPts val="750"/>
              </a:spcBef>
              <a:spcAft>
                <a:spcPts val="0"/>
              </a:spcAft>
              <a:buClr>
                <a:schemeClr val="dk1"/>
              </a:buClr>
              <a:buSzPts val="1291"/>
              <a:buChar char="•"/>
              <a:defRPr sz="1291">
                <a:latin typeface="Arial"/>
                <a:ea typeface="Arial"/>
                <a:cs typeface="Arial"/>
                <a:sym typeface="Arial"/>
              </a:defRPr>
            </a:lvl1pPr>
            <a:lvl2pPr marL="914400" lvl="1" indent="-301497" algn="l">
              <a:lnSpc>
                <a:spcPct val="90000"/>
              </a:lnSpc>
              <a:spcBef>
                <a:spcPts val="375"/>
              </a:spcBef>
              <a:spcAft>
                <a:spcPts val="0"/>
              </a:spcAft>
              <a:buClr>
                <a:schemeClr val="dk1"/>
              </a:buClr>
              <a:buSzPts val="1148"/>
              <a:buChar char="•"/>
              <a:defRPr sz="1148">
                <a:latin typeface="Arial"/>
                <a:ea typeface="Arial"/>
                <a:cs typeface="Arial"/>
                <a:sym typeface="Arial"/>
              </a:defRPr>
            </a:lvl2pPr>
            <a:lvl3pPr marL="1371600" lvl="2" indent="-292353" algn="l">
              <a:lnSpc>
                <a:spcPct val="90000"/>
              </a:lnSpc>
              <a:spcBef>
                <a:spcPts val="375"/>
              </a:spcBef>
              <a:spcAft>
                <a:spcPts val="0"/>
              </a:spcAft>
              <a:buClr>
                <a:schemeClr val="dk1"/>
              </a:buClr>
              <a:buSzPts val="1004"/>
              <a:buChar char="•"/>
              <a:defRPr sz="1004">
                <a:latin typeface="Arial"/>
                <a:ea typeface="Arial"/>
                <a:cs typeface="Arial"/>
                <a:sym typeface="Arial"/>
              </a:defRPr>
            </a:lvl3pPr>
            <a:lvl4pPr marL="1828800" lvl="3" indent="-283273" algn="l">
              <a:lnSpc>
                <a:spcPct val="90000"/>
              </a:lnSpc>
              <a:spcBef>
                <a:spcPts val="375"/>
              </a:spcBef>
              <a:spcAft>
                <a:spcPts val="0"/>
              </a:spcAft>
              <a:buClr>
                <a:schemeClr val="dk1"/>
              </a:buClr>
              <a:buSzPts val="861"/>
              <a:buChar char="•"/>
              <a:defRPr sz="860">
                <a:latin typeface="Arial"/>
                <a:ea typeface="Arial"/>
                <a:cs typeface="Arial"/>
                <a:sym typeface="Arial"/>
              </a:defRPr>
            </a:lvl4pPr>
            <a:lvl5pPr marL="2286000" lvl="4" indent="-278701" algn="l">
              <a:lnSpc>
                <a:spcPct val="90000"/>
              </a:lnSpc>
              <a:spcBef>
                <a:spcPts val="375"/>
              </a:spcBef>
              <a:spcAft>
                <a:spcPts val="0"/>
              </a:spcAft>
              <a:buClr>
                <a:schemeClr val="dk1"/>
              </a:buClr>
              <a:buSzPts val="789"/>
              <a:buChar char="•"/>
              <a:defRPr sz="789">
                <a:latin typeface="Arial"/>
                <a:ea typeface="Arial"/>
                <a:cs typeface="Arial"/>
                <a:sym typeface="Arial"/>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5" name="Google Shape;475;p61"/>
          <p:cNvSpPr txBox="1">
            <a:spLocks noGrp="1"/>
          </p:cNvSpPr>
          <p:nvPr>
            <p:ph type="title"/>
          </p:nvPr>
        </p:nvSpPr>
        <p:spPr>
          <a:xfrm>
            <a:off x="3452176" y="694460"/>
            <a:ext cx="7768800" cy="3561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33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6" name="Google Shape;476;p61"/>
          <p:cNvSpPr txBox="1">
            <a:spLocks noGrp="1"/>
          </p:cNvSpPr>
          <p:nvPr>
            <p:ph type="subTitle" idx="2"/>
          </p:nvPr>
        </p:nvSpPr>
        <p:spPr>
          <a:xfrm>
            <a:off x="3452176" y="1093159"/>
            <a:ext cx="7768800" cy="3072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1004"/>
              <a:buNone/>
              <a:defRPr sz="1004">
                <a:solidFill>
                  <a:schemeClr val="dk1"/>
                </a:solidFill>
                <a:latin typeface="Arial"/>
                <a:ea typeface="Arial"/>
                <a:cs typeface="Arial"/>
                <a:sym typeface="Arial"/>
              </a:defRPr>
            </a:lvl1pPr>
            <a:lvl2pPr lvl="1" algn="ctr">
              <a:lnSpc>
                <a:spcPct val="90000"/>
              </a:lnSpc>
              <a:spcBef>
                <a:spcPts val="375"/>
              </a:spcBef>
              <a:spcAft>
                <a:spcPts val="0"/>
              </a:spcAft>
              <a:buClr>
                <a:srgbClr val="888888"/>
              </a:buClr>
              <a:buSzPts val="1800"/>
              <a:buNone/>
              <a:defRPr>
                <a:solidFill>
                  <a:srgbClr val="888888"/>
                </a:solidFill>
              </a:defRPr>
            </a:lvl2pPr>
            <a:lvl3pPr lvl="2" algn="ctr">
              <a:lnSpc>
                <a:spcPct val="90000"/>
              </a:lnSpc>
              <a:spcBef>
                <a:spcPts val="375"/>
              </a:spcBef>
              <a:spcAft>
                <a:spcPts val="0"/>
              </a:spcAft>
              <a:buClr>
                <a:srgbClr val="888888"/>
              </a:buClr>
              <a:buSzPts val="1500"/>
              <a:buNone/>
              <a:defRPr>
                <a:solidFill>
                  <a:srgbClr val="888888"/>
                </a:solidFill>
              </a:defRPr>
            </a:lvl3pPr>
            <a:lvl4pPr lvl="3" algn="ctr">
              <a:lnSpc>
                <a:spcPct val="90000"/>
              </a:lnSpc>
              <a:spcBef>
                <a:spcPts val="375"/>
              </a:spcBef>
              <a:spcAft>
                <a:spcPts val="0"/>
              </a:spcAft>
              <a:buClr>
                <a:srgbClr val="888888"/>
              </a:buClr>
              <a:buSzPts val="1350"/>
              <a:buNone/>
              <a:defRPr>
                <a:solidFill>
                  <a:srgbClr val="888888"/>
                </a:solidFill>
              </a:defRPr>
            </a:lvl4pPr>
            <a:lvl5pPr lvl="4" algn="ctr">
              <a:lnSpc>
                <a:spcPct val="90000"/>
              </a:lnSpc>
              <a:spcBef>
                <a:spcPts val="375"/>
              </a:spcBef>
              <a:spcAft>
                <a:spcPts val="0"/>
              </a:spcAft>
              <a:buClr>
                <a:srgbClr val="888888"/>
              </a:buClr>
              <a:buSzPts val="1350"/>
              <a:buNone/>
              <a:defRPr>
                <a:solidFill>
                  <a:srgbClr val="888888"/>
                </a:solidFill>
              </a:defRPr>
            </a:lvl5pPr>
            <a:lvl6pPr lvl="5" algn="ctr">
              <a:lnSpc>
                <a:spcPct val="90000"/>
              </a:lnSpc>
              <a:spcBef>
                <a:spcPts val="375"/>
              </a:spcBef>
              <a:spcAft>
                <a:spcPts val="0"/>
              </a:spcAft>
              <a:buClr>
                <a:srgbClr val="888888"/>
              </a:buClr>
              <a:buSzPts val="1350"/>
              <a:buNone/>
              <a:defRPr>
                <a:solidFill>
                  <a:srgbClr val="888888"/>
                </a:solidFill>
              </a:defRPr>
            </a:lvl6pPr>
            <a:lvl7pPr lvl="6" algn="ctr">
              <a:lnSpc>
                <a:spcPct val="90000"/>
              </a:lnSpc>
              <a:spcBef>
                <a:spcPts val="375"/>
              </a:spcBef>
              <a:spcAft>
                <a:spcPts val="0"/>
              </a:spcAft>
              <a:buClr>
                <a:srgbClr val="888888"/>
              </a:buClr>
              <a:buSzPts val="1350"/>
              <a:buNone/>
              <a:defRPr>
                <a:solidFill>
                  <a:srgbClr val="888888"/>
                </a:solidFill>
              </a:defRPr>
            </a:lvl7pPr>
            <a:lvl8pPr lvl="7" algn="ctr">
              <a:lnSpc>
                <a:spcPct val="90000"/>
              </a:lnSpc>
              <a:spcBef>
                <a:spcPts val="375"/>
              </a:spcBef>
              <a:spcAft>
                <a:spcPts val="0"/>
              </a:spcAft>
              <a:buClr>
                <a:srgbClr val="888888"/>
              </a:buClr>
              <a:buSzPts val="1350"/>
              <a:buNone/>
              <a:defRPr>
                <a:solidFill>
                  <a:srgbClr val="888888"/>
                </a:solidFill>
              </a:defRPr>
            </a:lvl8pPr>
            <a:lvl9pPr lvl="8" algn="ctr">
              <a:lnSpc>
                <a:spcPct val="90000"/>
              </a:lnSpc>
              <a:spcBef>
                <a:spcPts val="375"/>
              </a:spcBef>
              <a:spcAft>
                <a:spcPts val="0"/>
              </a:spcAft>
              <a:buClr>
                <a:srgbClr val="888888"/>
              </a:buClr>
              <a:buSzPts val="1350"/>
              <a:buNone/>
              <a:defRPr>
                <a:solidFill>
                  <a:srgbClr val="888888"/>
                </a:solidFill>
              </a:defRPr>
            </a:lvl9pPr>
          </a:lstStyle>
          <a:p>
            <a:endParaRPr/>
          </a:p>
        </p:txBody>
      </p:sp>
      <p:pic>
        <p:nvPicPr>
          <p:cNvPr id="477" name="Google Shape;477;p61" descr="logo.png"/>
          <p:cNvPicPr preferRelativeResize="0"/>
          <p:nvPr/>
        </p:nvPicPr>
        <p:blipFill rotWithShape="1">
          <a:blip r:embed="rId2">
            <a:alphaModFix/>
          </a:blip>
          <a:srcRect/>
          <a:stretch/>
        </p:blipFill>
        <p:spPr>
          <a:xfrm>
            <a:off x="259253" y="146297"/>
            <a:ext cx="2324927" cy="1238318"/>
          </a:xfrm>
          <a:prstGeom prst="rect">
            <a:avLst/>
          </a:prstGeom>
          <a:noFill/>
          <a:ln>
            <a:noFill/>
          </a:ln>
        </p:spPr>
      </p:pic>
      <p:cxnSp>
        <p:nvCxnSpPr>
          <p:cNvPr id="478" name="Google Shape;478;p61"/>
          <p:cNvCxnSpPr/>
          <p:nvPr/>
        </p:nvCxnSpPr>
        <p:spPr>
          <a:xfrm>
            <a:off x="1147885" y="1514141"/>
            <a:ext cx="10073200" cy="0"/>
          </a:xfrm>
          <a:prstGeom prst="straightConnector1">
            <a:avLst/>
          </a:prstGeom>
          <a:noFill/>
          <a:ln w="12700" cap="flat" cmpd="sng">
            <a:solidFill>
              <a:schemeClr val="accent1"/>
            </a:solidFill>
            <a:prstDash val="solid"/>
            <a:miter lim="800000"/>
            <a:headEnd type="none" w="sm" len="sm"/>
            <a:tailEnd type="none" w="sm" len="sm"/>
          </a:ln>
        </p:spPr>
      </p:cxnSp>
      <p:pic>
        <p:nvPicPr>
          <p:cNvPr id="479" name="Google Shape;479;p61" descr="definitionLS.png"/>
          <p:cNvPicPr preferRelativeResize="0"/>
          <p:nvPr/>
        </p:nvPicPr>
        <p:blipFill rotWithShape="1">
          <a:blip r:embed="rId3">
            <a:alphaModFix/>
          </a:blip>
          <a:srcRect/>
          <a:stretch/>
        </p:blipFill>
        <p:spPr>
          <a:xfrm>
            <a:off x="0" y="6579350"/>
            <a:ext cx="12192000" cy="278650"/>
          </a:xfrm>
          <a:prstGeom prst="rect">
            <a:avLst/>
          </a:prstGeom>
          <a:noFill/>
          <a:ln>
            <a:noFill/>
          </a:ln>
        </p:spPr>
      </p:pic>
    </p:spTree>
    <p:extLst>
      <p:ext uri="{BB962C8B-B14F-4D97-AF65-F5344CB8AC3E}">
        <p14:creationId xmlns:p14="http://schemas.microsoft.com/office/powerpoint/2010/main" val="1690846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8517F4-ACD4-5184-C2D1-76F2DD1E8A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5B41A818-AB50-7F7E-9AFB-37DC80AAF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31E402C7-BDFE-FD0E-4DF4-784520279D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70E139-5FA2-4D23-8FA2-31AADF775549}" type="datetimeFigureOut">
              <a:rPr lang="en-ZW" smtClean="0"/>
              <a:t>5/5/2023</a:t>
            </a:fld>
            <a:endParaRPr lang="en-ZW"/>
          </a:p>
        </p:txBody>
      </p:sp>
      <p:sp>
        <p:nvSpPr>
          <p:cNvPr id="5" name="Footer Placeholder 4">
            <a:extLst>
              <a:ext uri="{FF2B5EF4-FFF2-40B4-BE49-F238E27FC236}">
                <a16:creationId xmlns:a16="http://schemas.microsoft.com/office/drawing/2014/main" id="{F3BF54A0-CD7A-D2BD-A968-50703689F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a:extLst>
              <a:ext uri="{FF2B5EF4-FFF2-40B4-BE49-F238E27FC236}">
                <a16:creationId xmlns:a16="http://schemas.microsoft.com/office/drawing/2014/main" id="{289D33D7-3F36-DAC2-2954-17308159BE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6C914-97AA-4543-944C-974F25716A7E}" type="slidenum">
              <a:rPr lang="en-ZW" smtClean="0"/>
              <a:t>‹#›</a:t>
            </a:fld>
            <a:endParaRPr lang="en-ZW"/>
          </a:p>
        </p:txBody>
      </p:sp>
    </p:spTree>
    <p:extLst>
      <p:ext uri="{BB962C8B-B14F-4D97-AF65-F5344CB8AC3E}">
        <p14:creationId xmlns:p14="http://schemas.microsoft.com/office/powerpoint/2010/main" val="3546000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0C1FA3-A908-A6E5-AD7A-0B4AFE1363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7CD8B205-D337-62AB-5A01-8C4B6FC5D1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E075812C-9103-0A6F-864E-9B901829C0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959499-B1A9-47AF-BC64-4624D9BA6152}" type="datetimeFigureOut">
              <a:rPr lang="en-ZW" smtClean="0"/>
              <a:t>5/5/2023</a:t>
            </a:fld>
            <a:endParaRPr lang="en-ZW"/>
          </a:p>
        </p:txBody>
      </p:sp>
      <p:sp>
        <p:nvSpPr>
          <p:cNvPr id="5" name="Footer Placeholder 4">
            <a:extLst>
              <a:ext uri="{FF2B5EF4-FFF2-40B4-BE49-F238E27FC236}">
                <a16:creationId xmlns:a16="http://schemas.microsoft.com/office/drawing/2014/main" id="{FFE10FFE-A7A9-5477-25D5-335764BC2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a:extLst>
              <a:ext uri="{FF2B5EF4-FFF2-40B4-BE49-F238E27FC236}">
                <a16:creationId xmlns:a16="http://schemas.microsoft.com/office/drawing/2014/main" id="{355C13EF-EDD2-ECD9-C9A7-22566D0370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E92AB-5AE3-48F8-8F78-9FBEDBDF3F03}" type="slidenum">
              <a:rPr lang="en-ZW" smtClean="0"/>
              <a:t>‹#›</a:t>
            </a:fld>
            <a:endParaRPr lang="en-ZW"/>
          </a:p>
        </p:txBody>
      </p:sp>
    </p:spTree>
    <p:extLst>
      <p:ext uri="{BB962C8B-B14F-4D97-AF65-F5344CB8AC3E}">
        <p14:creationId xmlns:p14="http://schemas.microsoft.com/office/powerpoint/2010/main" val="318172163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14F_D9E69F0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microsoft.com/office/2018/10/relationships/comments" Target="../comments/modernComment_11B_C87ADEFE.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4/relationships/chartEx" Target="../charts/chartEx1.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microsoft.com/office/2018/10/relationships/comments" Target="../comments/modernComment_12BB_DB6AD9FC.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9E1D95-EB81-853F-398D-500788D37243}"/>
              </a:ext>
            </a:extLst>
          </p:cNvPr>
          <p:cNvSpPr>
            <a:spLocks noGrp="1"/>
          </p:cNvSpPr>
          <p:nvPr>
            <p:ph type="ctrTitle"/>
          </p:nvPr>
        </p:nvSpPr>
        <p:spPr>
          <a:xfrm>
            <a:off x="294198" y="1367623"/>
            <a:ext cx="11767931" cy="2234414"/>
          </a:xfrm>
        </p:spPr>
        <p:txBody>
          <a:bodyPr>
            <a:normAutofit fontScale="90000"/>
          </a:bodyPr>
          <a:lstStyle/>
          <a:p>
            <a:br>
              <a:rPr lang="en-ZW" dirty="0"/>
            </a:br>
            <a:br>
              <a:rPr lang="en-ZW" b="1" dirty="0"/>
            </a:br>
            <a:r>
              <a:rPr lang="en-ZW" b="1" dirty="0"/>
              <a:t>Defaulter Tracking and Interruption To Treatment</a:t>
            </a:r>
            <a:endParaRPr lang="en-ZW" dirty="0"/>
          </a:p>
        </p:txBody>
      </p:sp>
      <p:sp>
        <p:nvSpPr>
          <p:cNvPr id="2" name="Subtitle 1">
            <a:extLst>
              <a:ext uri="{FF2B5EF4-FFF2-40B4-BE49-F238E27FC236}">
                <a16:creationId xmlns:a16="http://schemas.microsoft.com/office/drawing/2014/main" id="{424DCF1B-F611-C1CB-0003-A9A0C1709CE4}"/>
              </a:ext>
            </a:extLst>
          </p:cNvPr>
          <p:cNvSpPr>
            <a:spLocks noGrp="1"/>
          </p:cNvSpPr>
          <p:nvPr>
            <p:ph type="subTitle" idx="1"/>
          </p:nvPr>
        </p:nvSpPr>
        <p:spPr>
          <a:xfrm>
            <a:off x="1523999" y="3602037"/>
            <a:ext cx="9894074" cy="1888340"/>
          </a:xfrm>
        </p:spPr>
        <p:txBody>
          <a:bodyPr>
            <a:normAutofit/>
          </a:bodyPr>
          <a:lstStyle/>
          <a:p>
            <a:pPr algn="r"/>
            <a:r>
              <a:rPr lang="en-ZW" b="1" dirty="0"/>
              <a:t>Presenter: Beauty Dhliwayo, Forbes Clinic Site Lead</a:t>
            </a:r>
          </a:p>
          <a:p>
            <a:pPr algn="r"/>
            <a:r>
              <a:rPr lang="en-ZW" b="1" dirty="0"/>
              <a:t>Chairing:    Florence Mutevedzi</a:t>
            </a:r>
            <a:br>
              <a:rPr lang="en-ZW" b="1" dirty="0"/>
            </a:br>
            <a:r>
              <a:rPr lang="en-ZW" b="1" dirty="0"/>
              <a:t>Date: 17 April 2023</a:t>
            </a:r>
            <a:endParaRPr lang="en-ZW" dirty="0"/>
          </a:p>
        </p:txBody>
      </p:sp>
      <p:pic>
        <p:nvPicPr>
          <p:cNvPr id="1026" name="Picture 2">
            <a:extLst>
              <a:ext uri="{FF2B5EF4-FFF2-40B4-BE49-F238E27FC236}">
                <a16:creationId xmlns:a16="http://schemas.microsoft.com/office/drawing/2014/main" id="{9BBF0706-9670-09D4-855D-76971571370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294198" y="5839629"/>
            <a:ext cx="1257300" cy="8191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B5B8649-4D19-F32D-A9E8-19DEDA40CBB7}"/>
              </a:ext>
            </a:extLst>
          </p:cNvPr>
          <p:cNvPicPr>
            <a:picLocks noChangeAspect="1"/>
          </p:cNvPicPr>
          <p:nvPr/>
        </p:nvPicPr>
        <p:blipFill>
          <a:blip r:embed="rId3"/>
          <a:stretch>
            <a:fillRect/>
          </a:stretch>
        </p:blipFill>
        <p:spPr>
          <a:xfrm>
            <a:off x="2339828" y="5832678"/>
            <a:ext cx="1167191" cy="972659"/>
          </a:xfrm>
          <a:prstGeom prst="rect">
            <a:avLst/>
          </a:prstGeom>
        </p:spPr>
      </p:pic>
      <p:pic>
        <p:nvPicPr>
          <p:cNvPr id="7" name="Picture 6">
            <a:extLst>
              <a:ext uri="{FF2B5EF4-FFF2-40B4-BE49-F238E27FC236}">
                <a16:creationId xmlns:a16="http://schemas.microsoft.com/office/drawing/2014/main" id="{C7A06D39-BF47-9215-3E0F-5CE44C39A97A}"/>
              </a:ext>
            </a:extLst>
          </p:cNvPr>
          <p:cNvPicPr>
            <a:picLocks noChangeAspect="1"/>
          </p:cNvPicPr>
          <p:nvPr/>
        </p:nvPicPr>
        <p:blipFill>
          <a:blip r:embed="rId4"/>
          <a:stretch>
            <a:fillRect/>
          </a:stretch>
        </p:blipFill>
        <p:spPr>
          <a:xfrm>
            <a:off x="5208687" y="5693072"/>
            <a:ext cx="887313" cy="1112265"/>
          </a:xfrm>
          <a:prstGeom prst="rect">
            <a:avLst/>
          </a:prstGeom>
        </p:spPr>
      </p:pic>
      <p:pic>
        <p:nvPicPr>
          <p:cNvPr id="8" name="Picture 7" descr="cid:image002.gif@01C310BC.D7598490">
            <a:extLst>
              <a:ext uri="{FF2B5EF4-FFF2-40B4-BE49-F238E27FC236}">
                <a16:creationId xmlns:a16="http://schemas.microsoft.com/office/drawing/2014/main" id="{6D4406C8-55AF-2AB1-0A83-3634E2B074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38538" y="5797230"/>
            <a:ext cx="1114822" cy="100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401240B3-F069-1F2E-C6D0-6DF0C495649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09622" y="5745123"/>
            <a:ext cx="2025810" cy="1008164"/>
          </a:xfrm>
          <a:prstGeom prst="rect">
            <a:avLst/>
          </a:prstGeom>
          <a:noFill/>
        </p:spPr>
      </p:pic>
    </p:spTree>
    <p:extLst>
      <p:ext uri="{BB962C8B-B14F-4D97-AF65-F5344CB8AC3E}">
        <p14:creationId xmlns:p14="http://schemas.microsoft.com/office/powerpoint/2010/main" val="82669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E9FCF52-0456-0C9F-4673-9D0081BB35BB}"/>
              </a:ext>
            </a:extLst>
          </p:cNvPr>
          <p:cNvSpPr>
            <a:spLocks noGrp="1"/>
          </p:cNvSpPr>
          <p:nvPr>
            <p:ph type="title"/>
          </p:nvPr>
        </p:nvSpPr>
        <p:spPr>
          <a:xfrm>
            <a:off x="572493" y="238539"/>
            <a:ext cx="11018520" cy="1434415"/>
          </a:xfrm>
        </p:spPr>
        <p:txBody>
          <a:bodyPr anchor="b">
            <a:normAutofit/>
          </a:bodyPr>
          <a:lstStyle/>
          <a:p>
            <a:r>
              <a:rPr lang="en-ZW" sz="5400" dirty="0"/>
              <a:t>CASE PRESENTATION</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C011570-1D5A-AC3C-DC87-A9A4CD85C66F}"/>
              </a:ext>
            </a:extLst>
          </p:cNvPr>
          <p:cNvSpPr>
            <a:spLocks noGrp="1"/>
          </p:cNvSpPr>
          <p:nvPr>
            <p:ph idx="1"/>
          </p:nvPr>
        </p:nvSpPr>
        <p:spPr>
          <a:xfrm>
            <a:off x="457200" y="1781574"/>
            <a:ext cx="7218458" cy="4431574"/>
          </a:xfrm>
        </p:spPr>
        <p:txBody>
          <a:bodyPr anchor="t">
            <a:normAutofit fontScale="92500"/>
          </a:bodyPr>
          <a:lstStyle/>
          <a:p>
            <a:r>
              <a:rPr lang="en-ZW" sz="1800" dirty="0"/>
              <a:t>Mary </a:t>
            </a:r>
            <a:r>
              <a:rPr lang="en-ZW" sz="1800" dirty="0" err="1"/>
              <a:t>Moyo</a:t>
            </a:r>
            <a:r>
              <a:rPr lang="en-ZW" sz="1800" dirty="0"/>
              <a:t>(MM), 26 </a:t>
            </a:r>
            <a:r>
              <a:rPr lang="en-ZW" sz="1800" dirty="0" err="1"/>
              <a:t>yr</a:t>
            </a:r>
            <a:r>
              <a:rPr lang="en-ZW" sz="1800" dirty="0"/>
              <a:t> old Female Sex Worker, stays in </a:t>
            </a:r>
            <a:r>
              <a:rPr lang="en-ZW" sz="1800" dirty="0" err="1"/>
              <a:t>Chikanga</a:t>
            </a:r>
            <a:r>
              <a:rPr lang="en-ZW" sz="1800" dirty="0"/>
              <a:t> , </a:t>
            </a:r>
            <a:r>
              <a:rPr lang="en-ZW" sz="1800" dirty="0" err="1"/>
              <a:t>Mutare</a:t>
            </a:r>
            <a:endParaRPr lang="en-ZW" sz="1800" dirty="0"/>
          </a:p>
          <a:p>
            <a:r>
              <a:rPr lang="en-ZW" sz="1800" dirty="0"/>
              <a:t>Divorcee with 2 children who stay with her parents at her rural home</a:t>
            </a:r>
          </a:p>
          <a:p>
            <a:r>
              <a:rPr lang="en-ZW" sz="1800" dirty="0"/>
              <a:t>Diagnosed HIV positive and  initiated on ART  4 April 2022.</a:t>
            </a:r>
          </a:p>
          <a:p>
            <a:r>
              <a:rPr lang="en-ZW" sz="1800" dirty="0"/>
              <a:t>Commenced on </a:t>
            </a:r>
            <a:r>
              <a:rPr lang="en-ZW" sz="1800" dirty="0" err="1"/>
              <a:t>Tenolam</a:t>
            </a:r>
            <a:r>
              <a:rPr lang="en-ZW" sz="1800" dirty="0"/>
              <a:t> D  and 3HP and was given 1month supply</a:t>
            </a:r>
          </a:p>
          <a:p>
            <a:r>
              <a:rPr lang="en-ZW" sz="1800" dirty="0"/>
              <a:t>She came back for review after 2weeks as scheduled and was commenced on CTZ.</a:t>
            </a:r>
          </a:p>
          <a:p>
            <a:r>
              <a:rPr lang="en-ZW" sz="1800" dirty="0"/>
              <a:t>She then came back 2weeks later for ART resupply and 2 months supply was given.</a:t>
            </a:r>
          </a:p>
          <a:p>
            <a:r>
              <a:rPr lang="en-ZW" sz="1800" dirty="0"/>
              <a:t>A reminder was sent a 3 days before her scheduled visit but unfortunately, she did not turn up.</a:t>
            </a:r>
          </a:p>
          <a:p>
            <a:r>
              <a:rPr lang="en-ZW" sz="1800" dirty="0"/>
              <a:t>A call was made but her phone was not reachable which prompted a home visit however she was nowhere to be found.</a:t>
            </a:r>
          </a:p>
          <a:p>
            <a:r>
              <a:rPr lang="en-ZW" sz="2000" b="1" i="1" dirty="0">
                <a:solidFill>
                  <a:srgbClr val="FF0000"/>
                </a:solidFill>
              </a:rPr>
              <a:t>WHAT COULD HAVE BEEN DONE TO PREVENT IIT IN THIS PATIENT ??</a:t>
            </a:r>
          </a:p>
          <a:p>
            <a:endParaRPr lang="en-US" sz="2000" b="1" i="1" dirty="0">
              <a:solidFill>
                <a:srgbClr val="FF0000"/>
              </a:solidFill>
            </a:endParaRPr>
          </a:p>
          <a:p>
            <a:endParaRPr lang="en-US" sz="1800" dirty="0"/>
          </a:p>
          <a:p>
            <a:endParaRPr lang="en-US" sz="1600" dirty="0"/>
          </a:p>
          <a:p>
            <a:endParaRPr lang="en-ZW" sz="2200" dirty="0"/>
          </a:p>
          <a:p>
            <a:endParaRPr lang="en-ZW" sz="2200" dirty="0"/>
          </a:p>
        </p:txBody>
      </p:sp>
      <p:pic>
        <p:nvPicPr>
          <p:cNvPr id="25" name="Picture 7" descr="Metal tic-tac-toe game pieces">
            <a:extLst>
              <a:ext uri="{FF2B5EF4-FFF2-40B4-BE49-F238E27FC236}">
                <a16:creationId xmlns:a16="http://schemas.microsoft.com/office/drawing/2014/main" id="{7BDCFFC2-58ED-8D95-EA23-28CFF03BA6FD}"/>
              </a:ext>
            </a:extLst>
          </p:cNvPr>
          <p:cNvPicPr>
            <a:picLocks noChangeAspect="1"/>
          </p:cNvPicPr>
          <p:nvPr/>
        </p:nvPicPr>
        <p:blipFill rotWithShape="1">
          <a:blip r:embed="rId2"/>
          <a:srcRect l="7140" r="20706"/>
          <a:stretch/>
        </p:blipFill>
        <p:spPr>
          <a:xfrm>
            <a:off x="7675658" y="2093976"/>
            <a:ext cx="3941064" cy="4096512"/>
          </a:xfrm>
          <a:prstGeom prst="rect">
            <a:avLst/>
          </a:prstGeom>
        </p:spPr>
      </p:pic>
    </p:spTree>
    <p:extLst>
      <p:ext uri="{BB962C8B-B14F-4D97-AF65-F5344CB8AC3E}">
        <p14:creationId xmlns:p14="http://schemas.microsoft.com/office/powerpoint/2010/main" val="3492314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9BA3-20B5-44B3-FB66-E8F6E8DAFD60}"/>
              </a:ext>
            </a:extLst>
          </p:cNvPr>
          <p:cNvSpPr>
            <a:spLocks noGrp="1"/>
          </p:cNvSpPr>
          <p:nvPr>
            <p:ph type="title"/>
          </p:nvPr>
        </p:nvSpPr>
        <p:spPr>
          <a:xfrm>
            <a:off x="0" y="1"/>
            <a:ext cx="12191999" cy="1391477"/>
          </a:xfrm>
          <a:solidFill>
            <a:schemeClr val="accent1">
              <a:lumMod val="75000"/>
            </a:schemeClr>
          </a:solidFill>
        </p:spPr>
        <p:txBody>
          <a:bodyPr>
            <a:normAutofit/>
          </a:bodyPr>
          <a:lstStyle/>
          <a:p>
            <a:r>
              <a:rPr lang="en-ZW" b="1" dirty="0"/>
              <a:t>Literature Review</a:t>
            </a:r>
          </a:p>
        </p:txBody>
      </p:sp>
      <p:graphicFrame>
        <p:nvGraphicFramePr>
          <p:cNvPr id="5" name="Content Placeholder 2">
            <a:extLst>
              <a:ext uri="{FF2B5EF4-FFF2-40B4-BE49-F238E27FC236}">
                <a16:creationId xmlns:a16="http://schemas.microsoft.com/office/drawing/2014/main" id="{E8E03EB6-0D16-51F8-2E5D-291C770DDBA7}"/>
              </a:ext>
            </a:extLst>
          </p:cNvPr>
          <p:cNvGraphicFramePr>
            <a:graphicFrameLocks noGrp="1"/>
          </p:cNvGraphicFramePr>
          <p:nvPr>
            <p:ph idx="1"/>
            <p:extLst>
              <p:ext uri="{D42A27DB-BD31-4B8C-83A1-F6EECF244321}">
                <p14:modId xmlns:p14="http://schemas.microsoft.com/office/powerpoint/2010/main" val="1909991637"/>
              </p:ext>
            </p:extLst>
          </p:nvPr>
        </p:nvGraphicFramePr>
        <p:xfrm>
          <a:off x="0" y="1391478"/>
          <a:ext cx="11897139" cy="5466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2124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A row of samples for medical testing">
            <a:extLst>
              <a:ext uri="{FF2B5EF4-FFF2-40B4-BE49-F238E27FC236}">
                <a16:creationId xmlns:a16="http://schemas.microsoft.com/office/drawing/2014/main" id="{D1E089E6-BD4F-D849-90D4-C39AEF9044B8}"/>
              </a:ext>
            </a:extLst>
          </p:cNvPr>
          <p:cNvPicPr>
            <a:picLocks noChangeAspect="1"/>
          </p:cNvPicPr>
          <p:nvPr/>
        </p:nvPicPr>
        <p:blipFill rotWithShape="1">
          <a:blip r:embed="rId2"/>
          <a:srcRect l="46898"/>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727501-6DAE-E7CD-7353-88D88E334F85}"/>
              </a:ext>
            </a:extLst>
          </p:cNvPr>
          <p:cNvSpPr>
            <a:spLocks noGrp="1"/>
          </p:cNvSpPr>
          <p:nvPr>
            <p:ph type="title"/>
          </p:nvPr>
        </p:nvSpPr>
        <p:spPr>
          <a:xfrm>
            <a:off x="5136543" y="407987"/>
            <a:ext cx="6761543" cy="840368"/>
          </a:xfrm>
        </p:spPr>
        <p:txBody>
          <a:bodyPr>
            <a:normAutofit/>
          </a:bodyPr>
          <a:lstStyle/>
          <a:p>
            <a:r>
              <a:rPr lang="en-ZW" dirty="0"/>
              <a:t>Literature Review</a:t>
            </a:r>
          </a:p>
        </p:txBody>
      </p:sp>
      <p:sp>
        <p:nvSpPr>
          <p:cNvPr id="3" name="Content Placeholder 2">
            <a:extLst>
              <a:ext uri="{FF2B5EF4-FFF2-40B4-BE49-F238E27FC236}">
                <a16:creationId xmlns:a16="http://schemas.microsoft.com/office/drawing/2014/main" id="{8BF02705-AB94-8990-208F-1C706AB814B1}"/>
              </a:ext>
            </a:extLst>
          </p:cNvPr>
          <p:cNvSpPr>
            <a:spLocks noGrp="1"/>
          </p:cNvSpPr>
          <p:nvPr>
            <p:ph idx="1"/>
          </p:nvPr>
        </p:nvSpPr>
        <p:spPr>
          <a:xfrm>
            <a:off x="5246914" y="1306286"/>
            <a:ext cx="6651172" cy="5268685"/>
          </a:xfrm>
        </p:spPr>
        <p:txBody>
          <a:bodyPr>
            <a:normAutofit/>
          </a:bodyPr>
          <a:lstStyle/>
          <a:p>
            <a:r>
              <a:rPr lang="en-US" sz="1800" b="0" i="0" dirty="0">
                <a:effectLst/>
                <a:latin typeface="ElsevierGulliver"/>
              </a:rPr>
              <a:t>The high rates of patients Lost To </a:t>
            </a:r>
            <a:r>
              <a:rPr lang="en-US" sz="1800" dirty="0">
                <a:latin typeface="ElsevierGulliver"/>
              </a:rPr>
              <a:t>F</a:t>
            </a:r>
            <a:r>
              <a:rPr lang="en-US" sz="1800" b="0" i="0" dirty="0">
                <a:effectLst/>
                <a:latin typeface="ElsevierGulliver"/>
              </a:rPr>
              <a:t>ollow-Up (LTFU) at each stage of the HIV care cascade  make it difficult to achieve higher standards of care across health systems. Unfortunately, the most vulnerable step along the care cascade is long-term adherence. </a:t>
            </a:r>
          </a:p>
          <a:p>
            <a:r>
              <a:rPr lang="en-US" sz="1800" b="0" i="0" dirty="0">
                <a:effectLst/>
                <a:latin typeface="ElsevierGulliver"/>
              </a:rPr>
              <a:t>ART has the potential to dramatically reduce morbidity and mortality for PLHIV, however incomplete treatment adherence is the major cause of treatment failure, development of drug resistance, HIV disease progression, and death . </a:t>
            </a:r>
          </a:p>
          <a:p>
            <a:r>
              <a:rPr lang="en-US" sz="1800" b="0" i="0" dirty="0">
                <a:effectLst/>
                <a:latin typeface="ElsevierGulliver"/>
              </a:rPr>
              <a:t>Systematic reviews have demonstrated that long-term adherence to treatment in Sub-Saharan Africa is of particular concern, as one-third of adults in the region lose viral suppression at two years of treatment. </a:t>
            </a:r>
          </a:p>
          <a:p>
            <a:r>
              <a:rPr lang="en-US" sz="1800" b="0" i="0" dirty="0">
                <a:effectLst/>
                <a:latin typeface="Cambria" panose="02040503050406030204" pitchFamily="18" charset="0"/>
              </a:rPr>
              <a:t>Treatment as prevention also depends on retaining HIV-infected patients in care.</a:t>
            </a:r>
          </a:p>
          <a:p>
            <a:pPr marL="0" indent="0">
              <a:buNone/>
            </a:pPr>
            <a:endParaRPr lang="en-US" sz="1100" b="0" i="0" dirty="0">
              <a:effectLst/>
              <a:latin typeface="ElsevierGulliver"/>
            </a:endParaRPr>
          </a:p>
          <a:p>
            <a:pPr marL="0" indent="0">
              <a:buNone/>
            </a:pPr>
            <a:br>
              <a:rPr lang="en-US" sz="1100" dirty="0"/>
            </a:br>
            <a:endParaRPr lang="en-ZW" sz="1100" dirty="0"/>
          </a:p>
        </p:txBody>
      </p:sp>
    </p:spTree>
    <p:extLst>
      <p:ext uri="{BB962C8B-B14F-4D97-AF65-F5344CB8AC3E}">
        <p14:creationId xmlns:p14="http://schemas.microsoft.com/office/powerpoint/2010/main" val="156451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83EE66-5D0B-4D3C-9AB3-D4734251D151}"/>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Operational definitions</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
        <p:nvSpPr>
          <p:cNvPr id="6" name="Text Placeholder 2">
            <a:extLst>
              <a:ext uri="{FF2B5EF4-FFF2-40B4-BE49-F238E27FC236}">
                <a16:creationId xmlns:a16="http://schemas.microsoft.com/office/drawing/2014/main" id="{180CA657-1923-4CB3-A428-9BFCCD85BBCD}"/>
              </a:ext>
            </a:extLst>
          </p:cNvPr>
          <p:cNvSpPr txBox="1">
            <a:spLocks/>
          </p:cNvSpPr>
          <p:nvPr/>
        </p:nvSpPr>
        <p:spPr>
          <a:xfrm>
            <a:off x="295422" y="808383"/>
            <a:ext cx="11104098" cy="5348516"/>
          </a:xfrm>
          <a:prstGeom prst="rect">
            <a:avLst/>
          </a:prstGeom>
        </p:spPr>
        <p:txBody>
          <a:bodyPr vert="horz"/>
          <a:lstStyle>
            <a:lvl1pPr marL="342900" indent="-342900" algn="l" defTabSz="457200" rtl="0" eaLnBrk="1" latinLnBrk="0" hangingPunct="1">
              <a:spcBef>
                <a:spcPct val="20000"/>
              </a:spcBef>
              <a:buClr>
                <a:schemeClr val="accent6"/>
              </a:buClr>
              <a:buSzPct val="100000"/>
              <a:buFont typeface="Arial"/>
              <a:buChar char="•"/>
              <a:defRPr sz="2800" b="0" i="0" kern="1200" spc="0">
                <a:solidFill>
                  <a:srgbClr val="535352"/>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rgbClr val="535352"/>
                </a:solidFill>
                <a:latin typeface="Calibri"/>
                <a:ea typeface="+mn-ea"/>
                <a:cs typeface="Calibri"/>
              </a:defRPr>
            </a:lvl2pPr>
            <a:lvl3pPr marL="1143000" indent="-228600" algn="l" defTabSz="457200" rtl="0" eaLnBrk="1" latinLnBrk="0" hangingPunct="1">
              <a:spcBef>
                <a:spcPct val="20000"/>
              </a:spcBef>
              <a:buSzPct val="83000"/>
              <a:buFont typeface="Courier New"/>
              <a:buChar char="o"/>
              <a:defRPr sz="2400" kern="1200">
                <a:solidFill>
                  <a:srgbClr val="535352"/>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24765" lvl="0" indent="-342900" algn="just" defTabSz="457200" rtl="0" eaLnBrk="1" fontAlgn="base" latinLnBrk="0" hangingPunct="1">
              <a:lnSpc>
                <a:spcPct val="105000"/>
              </a:lnSpc>
              <a:spcBef>
                <a:spcPct val="20000"/>
              </a:spcBef>
              <a:spcAft>
                <a:spcPts val="1265"/>
              </a:spcAft>
              <a:buClr>
                <a:schemeClr val="accent6">
                  <a:lumMod val="50000"/>
                </a:schemeClr>
              </a:buClr>
              <a:buSzPts val="1100"/>
              <a:buFont typeface="Arial" panose="020B0604020202020204" pitchFamily="34" charset="0"/>
              <a:buChar char="•"/>
              <a:tabLst/>
              <a:defRPr/>
            </a:pP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Retention</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is defined as a situation whereby a patient has a attended healthcare clinic within 28 days of their last scheduled appointment for medicine collect on, laboratory testing, and/or clinical review and is not documented as having died, or stopped treatment or as lost to follow-up.  Patients with documented transfers to other facilities should be tracked for retention at that facility</a:t>
            </a:r>
          </a:p>
          <a:p>
            <a:pPr marL="342900" marR="24765" lvl="0" indent="-342900" algn="just" defTabSz="457200" rtl="0" eaLnBrk="1" fontAlgn="base" latinLnBrk="0" hangingPunct="1">
              <a:lnSpc>
                <a:spcPct val="105000"/>
              </a:lnSpc>
              <a:spcBef>
                <a:spcPct val="20000"/>
              </a:spcBef>
              <a:spcAft>
                <a:spcPts val="1265"/>
              </a:spcAft>
              <a:buClr>
                <a:schemeClr val="accent6">
                  <a:lumMod val="50000"/>
                </a:schemeClr>
              </a:buClr>
              <a:buSzPts val="1100"/>
              <a:buFont typeface="Arial" panose="020B0604020202020204" pitchFamily="34" charset="0"/>
              <a:buChar char="•"/>
              <a:tabLst/>
              <a:defRPr/>
            </a:pP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A patient is classified as </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on time</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when they arrive  on the exact date  of their expected appointment</a:t>
            </a:r>
          </a:p>
          <a:p>
            <a:pPr marL="342900" marR="24765" lvl="0" indent="-342900" algn="just" defTabSz="457200" rtl="0" eaLnBrk="1" fontAlgn="base" latinLnBrk="0" hangingPunct="1">
              <a:lnSpc>
                <a:spcPct val="105000"/>
              </a:lnSpc>
              <a:spcBef>
                <a:spcPct val="20000"/>
              </a:spcBef>
              <a:spcAft>
                <a:spcPts val="1265"/>
              </a:spcAft>
              <a:buClr>
                <a:schemeClr val="accent6">
                  <a:lumMod val="50000"/>
                </a:schemeClr>
              </a:buClr>
              <a:buSzPts val="1100"/>
              <a:buFont typeface="Arial" panose="020B0604020202020204" pitchFamily="34" charset="0"/>
              <a:buChar char="•"/>
              <a:tabLst/>
              <a:defRPr/>
            </a:pP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A patient is classified as having a </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kept appointment</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when they arrive 7 days  before  or 2  days after their expected appointment</a:t>
            </a:r>
          </a:p>
          <a:p>
            <a:pPr marL="342900" marR="24765" lvl="0" indent="-342900" algn="just" defTabSz="457200" rtl="0" eaLnBrk="1" fontAlgn="base" latinLnBrk="0" hangingPunct="1">
              <a:lnSpc>
                <a:spcPct val="105000"/>
              </a:lnSpc>
              <a:spcBef>
                <a:spcPct val="20000"/>
              </a:spcBef>
              <a:spcAft>
                <a:spcPts val="1265"/>
              </a:spcAft>
              <a:buClr>
                <a:schemeClr val="accent6">
                  <a:lumMod val="50000"/>
                </a:schemeClr>
              </a:buClr>
              <a:buSzPts val="1100"/>
              <a:buFont typeface="Arial" panose="020B0604020202020204" pitchFamily="34" charset="0"/>
              <a:buChar char="•"/>
              <a:tabLst/>
              <a:defRPr/>
            </a:pP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A patient is classified as having a </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missed appointment </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if they are equal to or more than 3 days, but less than or equal to 4 days, late for their expected appointment.</a:t>
            </a:r>
          </a:p>
          <a:p>
            <a:pPr marL="342900" marR="24765" lvl="0" indent="-342900" algn="just" defTabSz="457200" rtl="0" eaLnBrk="1" fontAlgn="base" latinLnBrk="0" hangingPunct="1">
              <a:lnSpc>
                <a:spcPct val="105000"/>
              </a:lnSpc>
              <a:spcBef>
                <a:spcPct val="20000"/>
              </a:spcBef>
              <a:spcAft>
                <a:spcPts val="1265"/>
              </a:spcAft>
              <a:buClr>
                <a:schemeClr val="accent6">
                  <a:lumMod val="50000"/>
                </a:schemeClr>
              </a:buClr>
              <a:buSzPts val="1100"/>
              <a:buFont typeface="Arial" panose="020B0604020202020204" pitchFamily="34" charset="0"/>
              <a:buChar char="•"/>
              <a:tabLst/>
              <a:defRPr/>
            </a:pP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A patient is classified as a </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defaulter</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if they are more than 4 days, but less than or equal to 28 days, late for their expected appointment. </a:t>
            </a:r>
          </a:p>
          <a:p>
            <a:pPr marL="342900" marR="24765" lvl="0" indent="-342900" algn="just" defTabSz="457200" rtl="0" eaLnBrk="1" fontAlgn="base" latinLnBrk="0" hangingPunct="1">
              <a:lnSpc>
                <a:spcPct val="105000"/>
              </a:lnSpc>
              <a:spcBef>
                <a:spcPct val="20000"/>
              </a:spcBef>
              <a:spcAft>
                <a:spcPts val="155"/>
              </a:spcAft>
              <a:buClr>
                <a:schemeClr val="accent6">
                  <a:lumMod val="50000"/>
                </a:schemeClr>
              </a:buClr>
              <a:buSzPts val="1100"/>
              <a:buFont typeface="Arial" panose="020B0604020202020204" pitchFamily="34" charset="0"/>
              <a:buChar char="•"/>
              <a:tabLst/>
              <a:defRPr/>
            </a:pP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A patient is classified as</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Interruption in Treatment (IIT) OR lost to follow-up</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(LTFU) </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if they have not been to any HIV care </a:t>
            </a:r>
            <a:r>
              <a:rPr kumimoji="0" lang="en-ZW" sz="2000" b="0" i="0" u="none" strike="noStrike" kern="1200" cap="none" spc="0" normalizeH="0" baseline="0" noProof="0" dirty="0" err="1">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center</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for more than 28 days since their last appointment date.            </a:t>
            </a:r>
          </a:p>
          <a:p>
            <a:pPr marL="342900" marR="0" lvl="0" indent="-342900" algn="l" defTabSz="457200" rtl="0" eaLnBrk="1" fontAlgn="auto" latinLnBrk="0" hangingPunct="1">
              <a:lnSpc>
                <a:spcPct val="100000"/>
              </a:lnSpc>
              <a:spcBef>
                <a:spcPct val="20000"/>
              </a:spcBef>
              <a:spcAft>
                <a:spcPts val="0"/>
              </a:spcAft>
              <a:buClr>
                <a:schemeClr val="accent6">
                  <a:lumMod val="50000"/>
                </a:schemeClr>
              </a:buClr>
              <a:buSzPct val="100000"/>
              <a:buFont typeface="Arial"/>
              <a:buChar char="•"/>
              <a:tabLst/>
              <a:defRPr/>
            </a:pPr>
            <a:endParaRPr kumimoji="0" lang="en-ZA" sz="2800" b="0" i="0" u="none" strike="noStrike" kern="1200" cap="none" spc="0" normalizeH="0" baseline="0" noProof="0" dirty="0">
              <a:ln>
                <a:noFill/>
              </a:ln>
              <a:solidFill>
                <a:srgbClr val="535352"/>
              </a:solidFill>
              <a:effectLst/>
              <a:uLnTx/>
              <a:uFillTx/>
              <a:latin typeface="Calibri"/>
              <a:ea typeface="+mn-ea"/>
              <a:cs typeface="Calibri"/>
            </a:endParaRPr>
          </a:p>
        </p:txBody>
      </p:sp>
    </p:spTree>
    <p:extLst>
      <p:ext uri="{BB962C8B-B14F-4D97-AF65-F5344CB8AC3E}">
        <p14:creationId xmlns:p14="http://schemas.microsoft.com/office/powerpoint/2010/main" val="1727741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AE947A-1410-48EE-98C2-EDCDD5F8ED2D}"/>
              </a:ext>
            </a:extLst>
          </p:cNvPr>
          <p:cNvSpPr txBox="1">
            <a:spLocks/>
          </p:cNvSpPr>
          <p:nvPr/>
        </p:nvSpPr>
        <p:spPr>
          <a:xfrm>
            <a:off x="0" y="1"/>
            <a:ext cx="12192000" cy="628649"/>
          </a:xfrm>
          <a:prstGeom prst="rect">
            <a:avLst/>
          </a:prstGeom>
          <a:solidFill>
            <a:schemeClr val="accent1">
              <a:lumMod val="75000"/>
            </a:schemeClr>
          </a:solidFill>
          <a:ln>
            <a:solidFill>
              <a:schemeClr val="accent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Tracking outcomes </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
        <p:nvSpPr>
          <p:cNvPr id="6" name="Text Placeholder 5">
            <a:extLst>
              <a:ext uri="{FF2B5EF4-FFF2-40B4-BE49-F238E27FC236}">
                <a16:creationId xmlns:a16="http://schemas.microsoft.com/office/drawing/2014/main" id="{CAFA1142-01C2-4C99-ACA1-EE81C9F87458}"/>
              </a:ext>
            </a:extLst>
          </p:cNvPr>
          <p:cNvSpPr txBox="1">
            <a:spLocks/>
          </p:cNvSpPr>
          <p:nvPr/>
        </p:nvSpPr>
        <p:spPr>
          <a:xfrm>
            <a:off x="638175" y="755373"/>
            <a:ext cx="10972800" cy="4904065"/>
          </a:xfrm>
          <a:prstGeom prst="rect">
            <a:avLst/>
          </a:prstGeom>
          <a:ln>
            <a:noFill/>
          </a:ln>
        </p:spPr>
        <p:txBody>
          <a:bodyPr vert="horz" lIns="0" tIns="0" rIns="0" bIns="0" rtlCol="0">
            <a:noAutofit/>
          </a:bodyPr>
          <a:lstStyle>
            <a:lvl1pPr marL="342900" indent="-342900" algn="l" defTabSz="457200" rtl="0" eaLnBrk="1" latinLnBrk="0" hangingPunct="1">
              <a:spcBef>
                <a:spcPct val="20000"/>
              </a:spcBef>
              <a:buClr>
                <a:schemeClr val="accent6"/>
              </a:buClr>
              <a:buSzPct val="100000"/>
              <a:buFont typeface="Arial"/>
              <a:buChar char="•"/>
              <a:defRPr sz="2800" b="0" i="0" kern="1200" spc="0">
                <a:solidFill>
                  <a:srgbClr val="535352"/>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rgbClr val="535352"/>
                </a:solidFill>
                <a:latin typeface="Calibri"/>
                <a:ea typeface="+mn-ea"/>
                <a:cs typeface="Calibri"/>
              </a:defRPr>
            </a:lvl2pPr>
            <a:lvl3pPr marL="1143000" indent="-228600" algn="l" defTabSz="457200" rtl="0" eaLnBrk="1" latinLnBrk="0" hangingPunct="1">
              <a:spcBef>
                <a:spcPct val="20000"/>
              </a:spcBef>
              <a:buSzPct val="83000"/>
              <a:buFont typeface="Courier New"/>
              <a:buChar char="o"/>
              <a:defRPr sz="2400" kern="1200">
                <a:solidFill>
                  <a:srgbClr val="535352"/>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1155" marR="24765" algn="just">
              <a:lnSpc>
                <a:spcPct val="105000"/>
              </a:lnSpc>
              <a:spcAft>
                <a:spcPts val="1265"/>
              </a:spcAft>
              <a:buClr>
                <a:schemeClr val="accent6">
                  <a:lumMod val="50000"/>
                </a:schemeClr>
              </a:buClr>
              <a:buFont typeface="Arial" panose="020B0604020202020204" pitchFamily="34" charset="0"/>
              <a:buChar char="•"/>
            </a:pPr>
            <a:r>
              <a:rPr kumimoji="0" lang="en-ZW" sz="2000" b="1" i="0" u="none" strike="noStrike" kern="1200" cap="none" spc="0" normalizeH="0" baseline="0" noProof="0" dirty="0">
                <a:ln>
                  <a:noFill/>
                </a:ln>
                <a:solidFill>
                  <a:sysClr val="window" lastClr="FFFFFF">
                    <a:lumMod val="50000"/>
                  </a:sysClr>
                </a:solidFill>
                <a:effectLst/>
                <a:uLnTx/>
                <a:uFillTx/>
                <a:latin typeface="Calibri" panose="020F0502020204030204" pitchFamily="34" charset="0"/>
                <a:ea typeface="Calibri" panose="020F0502020204030204" pitchFamily="34" charset="0"/>
                <a:cs typeface="Calibri"/>
              </a:rPr>
              <a:t>Tracking outcome: </a:t>
            </a:r>
            <a:r>
              <a:rPr kumimoji="0" lang="en-ZW" sz="2000" b="0" i="0" u="none" strike="noStrike" kern="1200" cap="none" spc="0" normalizeH="0" baseline="0" noProof="0" dirty="0">
                <a:ln>
                  <a:noFill/>
                </a:ln>
                <a:solidFill>
                  <a:sysClr val="window" lastClr="FFFFFF">
                    <a:lumMod val="50000"/>
                  </a:sysClr>
                </a:solidFill>
                <a:effectLst/>
                <a:uLnTx/>
                <a:uFillTx/>
                <a:latin typeface="Calibri" panose="020F0502020204030204" pitchFamily="34" charset="0"/>
                <a:ea typeface="Calibri" panose="020F0502020204030204" pitchFamily="34" charset="0"/>
                <a:cs typeface="Calibri"/>
              </a:rPr>
              <a:t>This is the immediate result (finding) from a tracking activity. Possible outcomes include: </a:t>
            </a:r>
            <a:r>
              <a:rPr kumimoji="0" lang="en-ZW" sz="2000" b="0" i="1" u="none" strike="noStrike" kern="1200" cap="none" spc="0" normalizeH="0" baseline="0" noProof="0" dirty="0">
                <a:ln>
                  <a:noFill/>
                </a:ln>
                <a:solidFill>
                  <a:sysClr val="window" lastClr="FFFFFF">
                    <a:lumMod val="50000"/>
                  </a:sysClr>
                </a:solidFill>
                <a:effectLst/>
                <a:uLnTx/>
                <a:uFillTx/>
                <a:latin typeface="Calibri" panose="020F0502020204030204" pitchFamily="34" charset="0"/>
                <a:ea typeface="Calibri" panose="020F0502020204030204" pitchFamily="34" charset="0"/>
                <a:cs typeface="Calibri"/>
              </a:rPr>
              <a:t>Not Reached, Self-transferred, Known Death or Stopped Treatment, </a:t>
            </a:r>
            <a:r>
              <a:rPr kumimoji="0" lang="en-ZW" sz="2000" b="0" i="0" u="none" strike="noStrike" kern="1200" cap="none" spc="0" normalizeH="0" baseline="0" noProof="0" dirty="0">
                <a:ln>
                  <a:noFill/>
                </a:ln>
                <a:solidFill>
                  <a:sysClr val="window" lastClr="FFFFFF">
                    <a:lumMod val="50000"/>
                  </a:sysClr>
                </a:solidFill>
                <a:effectLst/>
                <a:uLnTx/>
                <a:uFillTx/>
                <a:latin typeface="Calibri" panose="020F0502020204030204" pitchFamily="34" charset="0"/>
                <a:ea typeface="Calibri" panose="020F0502020204030204" pitchFamily="34" charset="0"/>
                <a:cs typeface="Calibri"/>
              </a:rPr>
              <a:t> </a:t>
            </a:r>
          </a:p>
          <a:p>
            <a:pPr marL="751205" marR="24765" lvl="1" indent="-342900" algn="just">
              <a:lnSpc>
                <a:spcPct val="105000"/>
              </a:lnSpc>
              <a:spcAft>
                <a:spcPts val="1265"/>
              </a:spcAft>
              <a:buClr>
                <a:schemeClr val="accent6">
                  <a:lumMod val="50000"/>
                </a:schemeClr>
              </a:buClr>
              <a:buFont typeface="Arial" panose="020B0604020202020204" pitchFamily="34" charset="0"/>
              <a:buChar char="•"/>
            </a:pP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Not Reached: </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Client could not be contacted on phone or by visiting him/her. This may be as a result of a wrong address or phone number or change in the registered address or phone number without notifying the health facility.</a:t>
            </a:r>
          </a:p>
          <a:p>
            <a:pPr marL="751205" marR="24765" lvl="1" indent="-342900" algn="just">
              <a:lnSpc>
                <a:spcPct val="105000"/>
              </a:lnSpc>
              <a:spcAft>
                <a:spcPts val="1265"/>
              </a:spcAft>
              <a:buClr>
                <a:schemeClr val="accent6">
                  <a:lumMod val="50000"/>
                </a:schemeClr>
              </a:buClr>
              <a:buFont typeface="Arial" panose="020B0604020202020204" pitchFamily="34" charset="0"/>
              <a:buChar char="•"/>
            </a:pP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Self-Transfer:</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Pre-ART or ART client reported to be receiving care and treatment in another health care facility without documented evidence of a formal transfer from the previous facility. </a:t>
            </a:r>
          </a:p>
          <a:p>
            <a:pPr marL="751205" marR="24765" lvl="1" indent="-342900" algn="just">
              <a:lnSpc>
                <a:spcPct val="105000"/>
              </a:lnSpc>
              <a:spcAft>
                <a:spcPts val="1265"/>
              </a:spcAft>
              <a:buClr>
                <a:schemeClr val="accent6">
                  <a:lumMod val="50000"/>
                </a:schemeClr>
              </a:buClr>
              <a:buFont typeface="Arial" panose="020B0604020202020204" pitchFamily="34" charset="0"/>
              <a:buChar char="•"/>
            </a:pP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Known Death:</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Pre-ART or ART client reported to have died. This information may be offered by a family member, friend, treatment supporter or neighbour during tracking.</a:t>
            </a:r>
          </a:p>
          <a:p>
            <a:pPr marL="751205" marR="24765" lvl="1" indent="-342900" algn="just">
              <a:lnSpc>
                <a:spcPct val="105000"/>
              </a:lnSpc>
              <a:spcAft>
                <a:spcPts val="1265"/>
              </a:spcAft>
              <a:buClr>
                <a:schemeClr val="accent6">
                  <a:lumMod val="50000"/>
                </a:schemeClr>
              </a:buClr>
              <a:buFont typeface="Arial" panose="020B0604020202020204" pitchFamily="34" charset="0"/>
              <a:buChar char="•"/>
            </a:pPr>
            <a:r>
              <a:rPr kumimoji="0" lang="en-ZW" sz="2000" b="1"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Stopped Treatment:</a:t>
            </a:r>
            <a:r>
              <a:rPr kumimoji="0" lang="en-ZW" sz="2000" b="0" i="0" u="none" strike="noStrike" kern="1200" cap="none" spc="0" normalizeH="0" baseline="0" noProof="0" dirty="0">
                <a:ln>
                  <a:noFill/>
                </a:ln>
                <a:solidFill>
                  <a:sysClr val="window" lastClr="FFFFFF">
                    <a:lumMod val="50000"/>
                  </a:sysClr>
                </a:solidFill>
                <a:effectLst/>
                <a:uLnTx/>
                <a:uFill>
                  <a:solidFill>
                    <a:srgbClr val="000000"/>
                  </a:solidFill>
                </a:uFill>
                <a:latin typeface="Calibri" panose="020F0502020204030204" pitchFamily="34" charset="0"/>
                <a:ea typeface="Calibri" panose="020F0502020204030204" pitchFamily="34" charset="0"/>
                <a:cs typeface="Calibri" panose="020F0502020204030204" pitchFamily="34" charset="0"/>
              </a:rPr>
              <a:t> An ART client who stopped taking ARVs (therapy) for medical or social reasons, with or without consultation with the clinician </a:t>
            </a:r>
          </a:p>
          <a:p>
            <a:pPr>
              <a:lnSpc>
                <a:spcPct val="107000"/>
              </a:lnSpc>
              <a:spcAft>
                <a:spcPts val="800"/>
              </a:spcAft>
              <a:buClr>
                <a:schemeClr val="accent6">
                  <a:lumMod val="50000"/>
                </a:schemeClr>
              </a:buClr>
              <a:buFont typeface="Arial" panose="020B0604020202020204" pitchFamily="34" charset="0"/>
              <a:buChar char="•"/>
            </a:pPr>
            <a:endParaRPr kumimoji="0" lang="en-ZW" sz="2000" b="0" i="0" u="none" strike="noStrike" kern="1200" cap="none" spc="0" normalizeH="0" baseline="0" noProof="0" dirty="0">
              <a:ln>
                <a:noFill/>
              </a:ln>
              <a:solidFill>
                <a:sysClr val="window" lastClr="FFFFFF">
                  <a:lumMod val="50000"/>
                </a:sysClr>
              </a:solidFill>
              <a:effectLst/>
              <a:uLnTx/>
              <a:uFillTx/>
              <a:latin typeface="Calibri" panose="020F0502020204030204" pitchFamily="34" charset="0"/>
              <a:ea typeface="Calibri" panose="020F0502020204030204" pitchFamily="34" charset="0"/>
              <a:cs typeface="Calibri"/>
            </a:endParaRPr>
          </a:p>
          <a:p>
            <a:pPr>
              <a:lnSpc>
                <a:spcPct val="107000"/>
              </a:lnSpc>
              <a:spcAft>
                <a:spcPts val="800"/>
              </a:spcAft>
              <a:buClr>
                <a:schemeClr val="accent6">
                  <a:lumMod val="50000"/>
                </a:schemeClr>
              </a:buClr>
              <a:buFont typeface="Arial" panose="020B0604020202020204" pitchFamily="34" charset="0"/>
              <a:buChar char="•"/>
            </a:pPr>
            <a:endParaRPr kumimoji="0" lang="en-ZW"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a:endParaRPr>
          </a:p>
          <a:p>
            <a:pPr>
              <a:lnSpc>
                <a:spcPct val="107000"/>
              </a:lnSpc>
              <a:spcAft>
                <a:spcPts val="800"/>
              </a:spcAft>
              <a:buClr>
                <a:schemeClr val="accent6">
                  <a:lumMod val="50000"/>
                </a:schemeClr>
              </a:buClr>
              <a:buFont typeface="Arial" panose="020B0604020202020204" pitchFamily="34" charset="0"/>
              <a:buChar char="•"/>
            </a:pPr>
            <a:endParaRPr kumimoji="0" lang="en-ZW"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a:endParaRPr>
          </a:p>
        </p:txBody>
      </p:sp>
    </p:spTree>
    <p:extLst>
      <p:ext uri="{BB962C8B-B14F-4D97-AF65-F5344CB8AC3E}">
        <p14:creationId xmlns:p14="http://schemas.microsoft.com/office/powerpoint/2010/main" val="248267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061C16-2528-467B-9425-52515FC8FBC2}"/>
              </a:ext>
            </a:extLst>
          </p:cNvPr>
          <p:cNvSpPr txBox="1">
            <a:spLocks/>
          </p:cNvSpPr>
          <p:nvPr/>
        </p:nvSpPr>
        <p:spPr>
          <a:xfrm>
            <a:off x="0" y="0"/>
            <a:ext cx="12192000" cy="628650"/>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595959"/>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rPr>
              <a:t>Defaulter tracking </a:t>
            </a:r>
            <a:r>
              <a:rPr lang="en-US" sz="3200" b="1" dirty="0">
                <a:solidFill>
                  <a:sysClr val="window" lastClr="FFFFFF"/>
                </a:solidFill>
                <a:latin typeface="Open Sans"/>
                <a:ea typeface="Tahoma" panose="020B0604030504040204" pitchFamily="34" charset="0"/>
                <a:cs typeface="Times New Roman" panose="02020603050405020304" pitchFamily="18" charset="0"/>
              </a:rPr>
              <a:t>outcome</a:t>
            </a:r>
            <a:endParaRPr kumimoji="0" lang="en-US" sz="2000" b="0"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311373" y="927278"/>
            <a:ext cx="11371080" cy="2704563"/>
          </a:xfrm>
          <a:prstGeom prst="rect">
            <a:avLst/>
          </a:prstGeom>
        </p:spPr>
      </p:pic>
      <p:pic>
        <p:nvPicPr>
          <p:cNvPr id="3" name="Picture 2"/>
          <p:cNvPicPr>
            <a:picLocks noChangeAspect="1"/>
          </p:cNvPicPr>
          <p:nvPr/>
        </p:nvPicPr>
        <p:blipFill>
          <a:blip r:embed="rId3"/>
          <a:stretch>
            <a:fillRect/>
          </a:stretch>
        </p:blipFill>
        <p:spPr>
          <a:xfrm>
            <a:off x="2739363" y="3631841"/>
            <a:ext cx="7284693" cy="2772883"/>
          </a:xfrm>
          <a:prstGeom prst="rect">
            <a:avLst/>
          </a:prstGeom>
        </p:spPr>
      </p:pic>
    </p:spTree>
    <p:extLst>
      <p:ext uri="{BB962C8B-B14F-4D97-AF65-F5344CB8AC3E}">
        <p14:creationId xmlns:p14="http://schemas.microsoft.com/office/powerpoint/2010/main" val="415077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B688D58-22DF-4363-97C0-0901FE9F352E}"/>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Categories of </a:t>
            </a:r>
            <a:r>
              <a:rPr lang="en-US" sz="3200" dirty="0">
                <a:solidFill>
                  <a:prstClr val="white"/>
                </a:solidFill>
                <a:latin typeface="Open Sans"/>
                <a:ea typeface="Tahoma" panose="020B0604030504040204" pitchFamily="34" charset="0"/>
                <a:cs typeface="Times New Roman" panose="02020603050405020304" pitchFamily="18" charset="0"/>
              </a:rPr>
              <a:t>KPs </a:t>
            </a: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to Track </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
        <p:nvSpPr>
          <p:cNvPr id="6" name="Text Placeholder 2">
            <a:extLst>
              <a:ext uri="{FF2B5EF4-FFF2-40B4-BE49-F238E27FC236}">
                <a16:creationId xmlns:a16="http://schemas.microsoft.com/office/drawing/2014/main" id="{19249623-CD0E-4EF3-8F4A-0F1A8507E295}"/>
              </a:ext>
            </a:extLst>
          </p:cNvPr>
          <p:cNvSpPr txBox="1">
            <a:spLocks/>
          </p:cNvSpPr>
          <p:nvPr/>
        </p:nvSpPr>
        <p:spPr>
          <a:xfrm>
            <a:off x="95416" y="628650"/>
            <a:ext cx="11767930" cy="5477951"/>
          </a:xfrm>
          <a:prstGeom prst="rect">
            <a:avLst/>
          </a:prstGeom>
        </p:spPr>
        <p:txBody>
          <a:bodyPr vert="horz"/>
          <a:lstStyle>
            <a:lvl1pPr marL="342900" indent="-342900" algn="l" defTabSz="457200" rtl="0" eaLnBrk="1" latinLnBrk="0" hangingPunct="1">
              <a:spcBef>
                <a:spcPct val="20000"/>
              </a:spcBef>
              <a:buClr>
                <a:schemeClr val="accent6"/>
              </a:buClr>
              <a:buSzPct val="100000"/>
              <a:buFont typeface="Arial"/>
              <a:buChar char="•"/>
              <a:defRPr sz="2800" b="0" i="0" kern="1200" spc="0">
                <a:solidFill>
                  <a:srgbClr val="535352"/>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rgbClr val="535352"/>
                </a:solidFill>
                <a:latin typeface="Calibri"/>
                <a:ea typeface="+mn-ea"/>
                <a:cs typeface="Calibri"/>
              </a:defRPr>
            </a:lvl2pPr>
            <a:lvl3pPr marL="1143000" indent="-228600" algn="l" defTabSz="457200" rtl="0" eaLnBrk="1" latinLnBrk="0" hangingPunct="1">
              <a:spcBef>
                <a:spcPct val="20000"/>
              </a:spcBef>
              <a:buSzPct val="83000"/>
              <a:buFont typeface="Courier New"/>
              <a:buChar char="o"/>
              <a:defRPr sz="2400" kern="1200">
                <a:solidFill>
                  <a:srgbClr val="535352"/>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rgbClr val="53535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6">
                  <a:lumMod val="50000"/>
                </a:schemeClr>
              </a:buClr>
            </a:pPr>
            <a:r>
              <a:rPr kumimoji="0" lang="en-ZW" sz="2800" b="0" i="0" u="none" strike="noStrike" kern="1200" cap="none" spc="0" normalizeH="0" baseline="0" noProof="0" dirty="0">
                <a:ln>
                  <a:noFill/>
                </a:ln>
                <a:solidFill>
                  <a:srgbClr val="595959"/>
                </a:solidFill>
                <a:effectLst/>
                <a:uLnTx/>
                <a:uFillTx/>
                <a:latin typeface="Calibri"/>
                <a:ea typeface="+mn-ea"/>
                <a:cs typeface="Calibri"/>
              </a:rPr>
              <a:t>Pre-ART clients enrolled in care (adult and children) who default.  </a:t>
            </a:r>
          </a:p>
          <a:p>
            <a:pPr>
              <a:buClr>
                <a:schemeClr val="accent6">
                  <a:lumMod val="50000"/>
                </a:schemeClr>
              </a:buClr>
            </a:pPr>
            <a:r>
              <a:rPr kumimoji="0" lang="en-ZW" sz="2800" b="0" i="0" u="none" strike="noStrike" kern="1200" cap="none" spc="0" normalizeH="0" baseline="0" noProof="0" dirty="0">
                <a:ln>
                  <a:noFill/>
                </a:ln>
                <a:solidFill>
                  <a:srgbClr val="595959"/>
                </a:solidFill>
                <a:effectLst/>
                <a:uLnTx/>
                <a:uFillTx/>
                <a:latin typeface="Calibri"/>
                <a:ea typeface="+mn-ea"/>
                <a:cs typeface="Calibri"/>
              </a:rPr>
              <a:t>ART clients (adult and children) who default drug refill and clinic appointment. </a:t>
            </a:r>
          </a:p>
          <a:p>
            <a:pPr>
              <a:buClr>
                <a:schemeClr val="accent6">
                  <a:lumMod val="50000"/>
                </a:schemeClr>
              </a:buClr>
            </a:pPr>
            <a:r>
              <a:rPr lang="en-ZW" dirty="0">
                <a:solidFill>
                  <a:srgbClr val="595959"/>
                </a:solidFill>
              </a:rPr>
              <a:t>Routine Viral Load- clients due for routine VL sample to be collected</a:t>
            </a:r>
          </a:p>
          <a:p>
            <a:pPr>
              <a:buClr>
                <a:schemeClr val="accent6">
                  <a:lumMod val="50000"/>
                </a:schemeClr>
              </a:buClr>
            </a:pPr>
            <a:r>
              <a:rPr kumimoji="0" lang="en-ZW" sz="2800" b="0" i="0" u="none" strike="noStrike" kern="1200" cap="none" spc="0" normalizeH="0" baseline="0" noProof="0" dirty="0">
                <a:ln>
                  <a:noFill/>
                </a:ln>
                <a:solidFill>
                  <a:srgbClr val="595959"/>
                </a:solidFill>
                <a:effectLst/>
                <a:uLnTx/>
                <a:uFillTx/>
                <a:latin typeface="Calibri"/>
                <a:ea typeface="+mn-ea"/>
                <a:cs typeface="Calibri"/>
              </a:rPr>
              <a:t>High VL result collection</a:t>
            </a:r>
          </a:p>
          <a:p>
            <a:pPr>
              <a:buClr>
                <a:schemeClr val="accent6">
                  <a:lumMod val="50000"/>
                </a:schemeClr>
              </a:buClr>
            </a:pPr>
            <a:r>
              <a:rPr lang="en-ZW" dirty="0">
                <a:solidFill>
                  <a:srgbClr val="595959"/>
                </a:solidFill>
              </a:rPr>
              <a:t>EAC – clients due to the clinic for EAC session</a:t>
            </a:r>
          </a:p>
          <a:p>
            <a:pPr>
              <a:buClr>
                <a:schemeClr val="accent6">
                  <a:lumMod val="50000"/>
                </a:schemeClr>
              </a:buClr>
            </a:pPr>
            <a:r>
              <a:rPr lang="en-ZW" i="1" dirty="0">
                <a:solidFill>
                  <a:srgbClr val="595959"/>
                </a:solidFill>
              </a:rPr>
              <a:t>Those on </a:t>
            </a:r>
            <a:r>
              <a:rPr lang="en-ZW" i="1" dirty="0" err="1">
                <a:solidFill>
                  <a:srgbClr val="595959"/>
                </a:solidFill>
              </a:rPr>
              <a:t>PrEP</a:t>
            </a:r>
            <a:r>
              <a:rPr lang="en-ZW" i="1" dirty="0">
                <a:solidFill>
                  <a:srgbClr val="595959"/>
                </a:solidFill>
              </a:rPr>
              <a:t> who have missed their visit while still at risk</a:t>
            </a:r>
            <a:r>
              <a:rPr kumimoji="0" lang="en-ZW" sz="2800" b="0" i="1" u="none" strike="noStrike" kern="1200" cap="none" spc="0" normalizeH="0" baseline="0" noProof="0" dirty="0">
                <a:ln>
                  <a:noFill/>
                </a:ln>
                <a:solidFill>
                  <a:srgbClr val="595959"/>
                </a:solidFill>
                <a:effectLst/>
                <a:uLnTx/>
                <a:uFillTx/>
                <a:latin typeface="Calibri"/>
                <a:ea typeface="+mn-ea"/>
                <a:cs typeface="Calibri"/>
              </a:rPr>
              <a:t> </a:t>
            </a:r>
          </a:p>
          <a:p>
            <a:pPr>
              <a:buClr>
                <a:schemeClr val="accent6">
                  <a:lumMod val="50000"/>
                </a:schemeClr>
              </a:buClr>
            </a:pPr>
            <a:r>
              <a:rPr kumimoji="0" lang="en-ZW" sz="2800" b="0" i="0" u="none" strike="noStrike" kern="1200" cap="none" spc="0" normalizeH="0" baseline="0" noProof="0" dirty="0">
                <a:ln>
                  <a:noFill/>
                </a:ln>
                <a:solidFill>
                  <a:srgbClr val="595959"/>
                </a:solidFill>
                <a:effectLst/>
                <a:uLnTx/>
                <a:uFillTx/>
                <a:latin typeface="Calibri"/>
                <a:ea typeface="+mn-ea"/>
                <a:cs typeface="Calibri"/>
              </a:rPr>
              <a:t>New HIV positive clients who did not visit the facility as per referral.</a:t>
            </a:r>
          </a:p>
          <a:p>
            <a:pPr marL="0" indent="0">
              <a:buClr>
                <a:schemeClr val="accent6">
                  <a:lumMod val="50000"/>
                </a:schemeClr>
              </a:buClr>
              <a:buNone/>
            </a:pPr>
            <a:br>
              <a:rPr kumimoji="0" lang="en-ZW" sz="2800" b="0" i="0" u="none" strike="noStrike" kern="1200" cap="none" spc="0" normalizeH="0" baseline="0" noProof="0" dirty="0">
                <a:ln>
                  <a:noFill/>
                </a:ln>
                <a:solidFill>
                  <a:srgbClr val="595959"/>
                </a:solidFill>
                <a:effectLst/>
                <a:uLnTx/>
                <a:uFillTx/>
                <a:latin typeface="Calibri"/>
                <a:ea typeface="+mn-ea"/>
                <a:cs typeface="Calibri"/>
              </a:rPr>
            </a:br>
            <a:br>
              <a:rPr kumimoji="0" lang="en-ZW" sz="2800" b="0" i="0" u="none" strike="noStrike" kern="1200" cap="none" spc="0" normalizeH="0" baseline="0" noProof="0" dirty="0">
                <a:ln>
                  <a:noFill/>
                </a:ln>
                <a:solidFill>
                  <a:srgbClr val="595959"/>
                </a:solidFill>
                <a:effectLst/>
                <a:uLnTx/>
                <a:uFillTx/>
                <a:latin typeface="Calibri"/>
                <a:ea typeface="+mn-ea"/>
                <a:cs typeface="Calibri"/>
              </a:rPr>
            </a:br>
            <a:br>
              <a:rPr kumimoji="0" lang="en-ZW" sz="2800" b="0" i="0" u="none" strike="noStrike" kern="1200" cap="none" spc="0" normalizeH="0" baseline="0" noProof="0" dirty="0">
                <a:ln>
                  <a:noFill/>
                </a:ln>
                <a:solidFill>
                  <a:srgbClr val="595959"/>
                </a:solidFill>
                <a:effectLst/>
                <a:uLnTx/>
                <a:uFillTx/>
                <a:latin typeface="Calibri"/>
                <a:ea typeface="+mn-ea"/>
                <a:cs typeface="Calibri"/>
              </a:rPr>
            </a:br>
            <a:br>
              <a:rPr kumimoji="0" lang="en-ZW" sz="2800" b="0" i="0" u="none" strike="noStrike" kern="1200" cap="none" spc="0" normalizeH="0" baseline="0" noProof="0" dirty="0">
                <a:ln>
                  <a:noFill/>
                </a:ln>
                <a:solidFill>
                  <a:srgbClr val="595959"/>
                </a:solidFill>
                <a:effectLst/>
                <a:uLnTx/>
                <a:uFillTx/>
                <a:latin typeface="Calibri"/>
                <a:ea typeface="+mn-ea"/>
                <a:cs typeface="Calibri"/>
              </a:rPr>
            </a:br>
            <a:br>
              <a:rPr kumimoji="0" lang="en-ZW" sz="2800" b="0" i="0" u="none" strike="noStrike" kern="1200" cap="none" spc="0" normalizeH="0" baseline="0" noProof="0" dirty="0">
                <a:ln>
                  <a:noFill/>
                </a:ln>
                <a:solidFill>
                  <a:srgbClr val="595959"/>
                </a:solidFill>
                <a:effectLst/>
                <a:uLnTx/>
                <a:uFillTx/>
                <a:latin typeface="Calibri"/>
                <a:ea typeface="+mn-ea"/>
                <a:cs typeface="Calibri"/>
              </a:rPr>
            </a:br>
            <a:endParaRPr kumimoji="0" lang="en-ZW" sz="2800" b="0" i="0" u="none" strike="noStrike" kern="1200" cap="none" spc="0" normalizeH="0" baseline="0" noProof="0" dirty="0">
              <a:ln>
                <a:noFill/>
              </a:ln>
              <a:solidFill>
                <a:srgbClr val="535352"/>
              </a:solidFill>
              <a:effectLst/>
              <a:uLnTx/>
              <a:uFillTx/>
              <a:latin typeface="Calibri"/>
              <a:ea typeface="+mn-ea"/>
              <a:cs typeface="Calibri"/>
            </a:endParaRPr>
          </a:p>
        </p:txBody>
      </p:sp>
    </p:spTree>
    <p:extLst>
      <p:ext uri="{BB962C8B-B14F-4D97-AF65-F5344CB8AC3E}">
        <p14:creationId xmlns:p14="http://schemas.microsoft.com/office/powerpoint/2010/main" val="1585293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DED838-BFE8-4285-A41F-854824C90936}"/>
              </a:ext>
            </a:extLst>
          </p:cNvPr>
          <p:cNvSpPr>
            <a:spLocks noGrp="1"/>
          </p:cNvSpPr>
          <p:nvPr>
            <p:ph idx="1"/>
          </p:nvPr>
        </p:nvSpPr>
        <p:spPr>
          <a:xfrm>
            <a:off x="218661" y="628650"/>
            <a:ext cx="11837503" cy="6110080"/>
          </a:xfrm>
        </p:spPr>
        <p:txBody>
          <a:bodyPr>
            <a:normAutofit/>
          </a:bodyPr>
          <a:lstStyle/>
          <a:p>
            <a:r>
              <a:rPr lang="en-ZW" dirty="0"/>
              <a:t>As CeSHHAR we have  Outreach workers and Microplanners that work  within  communities and their corresponding health facilities serving their catchment areas. </a:t>
            </a:r>
          </a:p>
          <a:p>
            <a:r>
              <a:rPr lang="en-ZW" dirty="0"/>
              <a:t>The Microplanners and outreach workers play similar roles to the MOHCC community  cadres ---- Outreach Workers and  and CATs</a:t>
            </a:r>
          </a:p>
          <a:p>
            <a:r>
              <a:rPr lang="en-ZW" dirty="0"/>
              <a:t>An inventory of all outreach workers and </a:t>
            </a:r>
            <a:r>
              <a:rPr lang="en-ZW" dirty="0" err="1"/>
              <a:t>microplanners</a:t>
            </a:r>
            <a:r>
              <a:rPr lang="en-ZW" dirty="0"/>
              <a:t> is  be kept by the Site Leads  and efforts should be made to periodically assess functionality of these cadres in community level work. </a:t>
            </a:r>
          </a:p>
          <a:p>
            <a:r>
              <a:rPr lang="en-ZW" dirty="0"/>
              <a:t>This inventory should include capacity building needs of outreach workers in line with current national guidelines for the various programs that facilities will be implementing.  </a:t>
            </a:r>
          </a:p>
        </p:txBody>
      </p:sp>
      <p:sp>
        <p:nvSpPr>
          <p:cNvPr id="4" name="Title 1">
            <a:extLst>
              <a:ext uri="{FF2B5EF4-FFF2-40B4-BE49-F238E27FC236}">
                <a16:creationId xmlns:a16="http://schemas.microsoft.com/office/drawing/2014/main" id="{8FFB0CF4-A809-4F72-BBF4-720F71C0D56F}"/>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Engagement of OW and other CBHWs</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696681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701B52-9675-4841-8B60-960F76EC9ADB}"/>
              </a:ext>
            </a:extLst>
          </p:cNvPr>
          <p:cNvSpPr>
            <a:spLocks noGrp="1"/>
          </p:cNvSpPr>
          <p:nvPr>
            <p:ph idx="1"/>
          </p:nvPr>
        </p:nvSpPr>
        <p:spPr>
          <a:xfrm>
            <a:off x="0" y="628650"/>
            <a:ext cx="12192000" cy="6098153"/>
          </a:xfrm>
        </p:spPr>
        <p:txBody>
          <a:bodyPr>
            <a:normAutofit/>
          </a:bodyPr>
          <a:lstStyle/>
          <a:p>
            <a:endParaRPr lang="en-ZW" sz="2400" dirty="0"/>
          </a:p>
          <a:p>
            <a:r>
              <a:rPr lang="en-ZW" sz="2400" dirty="0"/>
              <a:t>At each review date a client is documented in an appointment diary: </a:t>
            </a:r>
          </a:p>
          <a:p>
            <a:pPr lvl="1"/>
            <a:r>
              <a:rPr lang="en-ZW" sz="2400" dirty="0"/>
              <a:t>Clients should be documented against the date when they are next due for review; </a:t>
            </a:r>
          </a:p>
          <a:p>
            <a:pPr lvl="1"/>
            <a:r>
              <a:rPr lang="en-ZW" sz="2400" dirty="0"/>
              <a:t>Client’s full name, physical address and phone number including secondary ones  are also documented. </a:t>
            </a:r>
          </a:p>
          <a:p>
            <a:pPr lvl="1"/>
            <a:endParaRPr lang="en-ZW" sz="2400" dirty="0"/>
          </a:p>
          <a:p>
            <a:pPr lvl="1"/>
            <a:endParaRPr lang="en-ZW" sz="2400" dirty="0"/>
          </a:p>
          <a:p>
            <a:r>
              <a:rPr lang="en-ZW" sz="2400" dirty="0"/>
              <a:t>The facility healthcare workers make use of the appointment diary on every clinic day:</a:t>
            </a:r>
          </a:p>
          <a:p>
            <a:pPr lvl="1"/>
            <a:r>
              <a:rPr lang="en-ZW" sz="2400" dirty="0"/>
              <a:t>Clients who came to the facility on their appointment dates are marked to  differentiate them from those who failed to turn up. </a:t>
            </a:r>
          </a:p>
          <a:p>
            <a:pPr lvl="1"/>
            <a:r>
              <a:rPr lang="en-ZW" sz="2400" dirty="0"/>
              <a:t>At the end of the week, a list of all clients who failed to turn up on their appointment date and within seven days of this date is prepared </a:t>
            </a:r>
          </a:p>
          <a:p>
            <a:pPr lvl="1"/>
            <a:r>
              <a:rPr lang="en-ZW" sz="2400" dirty="0"/>
              <a:t>The list should have clients’ physical address, telephone number where applicable and the name of next of kin and contact details</a:t>
            </a:r>
          </a:p>
          <a:p>
            <a:endParaRPr lang="en-ZW" sz="2000" dirty="0"/>
          </a:p>
          <a:p>
            <a:endParaRPr lang="en-ZW" sz="2000" dirty="0"/>
          </a:p>
        </p:txBody>
      </p:sp>
      <p:sp>
        <p:nvSpPr>
          <p:cNvPr id="4" name="Title 1">
            <a:extLst>
              <a:ext uri="{FF2B5EF4-FFF2-40B4-BE49-F238E27FC236}">
                <a16:creationId xmlns:a16="http://schemas.microsoft.com/office/drawing/2014/main" id="{1FF74A43-22DD-4C17-95D7-F91E14398C5B}"/>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Patient Identification at Health Facilities </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577927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004257D0-C37B-42F8-BD84-9DC776D335BF}"/>
              </a:ext>
            </a:extLst>
          </p:cNvPr>
          <p:cNvPicPr>
            <a:picLocks noChangeAspect="1"/>
          </p:cNvPicPr>
          <p:nvPr/>
        </p:nvPicPr>
        <p:blipFill rotWithShape="1">
          <a:blip r:embed="rId2">
            <a:extLst>
              <a:ext uri="{28A0092B-C50C-407E-A947-70E740481C1C}">
                <a14:useLocalDpi xmlns:a14="http://schemas.microsoft.com/office/drawing/2010/main" val="0"/>
              </a:ext>
            </a:extLst>
          </a:blip>
          <a:srcRect b="7957"/>
          <a:stretch/>
        </p:blipFill>
        <p:spPr>
          <a:xfrm>
            <a:off x="0" y="-147484"/>
            <a:ext cx="5102327" cy="6828503"/>
          </a:xfrm>
          <a:prstGeom prst="rect">
            <a:avLst/>
          </a:prstGeom>
        </p:spPr>
      </p:pic>
      <p:grpSp>
        <p:nvGrpSpPr>
          <p:cNvPr id="10" name="Group 9">
            <a:extLst>
              <a:ext uri="{FF2B5EF4-FFF2-40B4-BE49-F238E27FC236}">
                <a16:creationId xmlns:a16="http://schemas.microsoft.com/office/drawing/2014/main" id="{B7C6C8BC-98C8-4A19-AE33-BAACD30BE318}"/>
              </a:ext>
            </a:extLst>
          </p:cNvPr>
          <p:cNvGrpSpPr/>
          <p:nvPr/>
        </p:nvGrpSpPr>
        <p:grpSpPr>
          <a:xfrm>
            <a:off x="5102327" y="96322"/>
            <a:ext cx="7273604" cy="6761678"/>
            <a:chOff x="5102327" y="0"/>
            <a:chExt cx="7089673" cy="8050890"/>
          </a:xfrm>
        </p:grpSpPr>
        <p:pic>
          <p:nvPicPr>
            <p:cNvPr id="7" name="Picture 6">
              <a:extLst>
                <a:ext uri="{FF2B5EF4-FFF2-40B4-BE49-F238E27FC236}">
                  <a16:creationId xmlns:a16="http://schemas.microsoft.com/office/drawing/2014/main" id="{AC61D9BE-C057-44A2-AFB7-1998D9AAA024}"/>
                </a:ext>
              </a:extLst>
            </p:cNvPr>
            <p:cNvPicPr>
              <a:picLocks noChangeAspect="1"/>
            </p:cNvPicPr>
            <p:nvPr/>
          </p:nvPicPr>
          <p:blipFill>
            <a:blip r:embed="rId3"/>
            <a:stretch>
              <a:fillRect/>
            </a:stretch>
          </p:blipFill>
          <p:spPr>
            <a:xfrm>
              <a:off x="5102327" y="0"/>
              <a:ext cx="7089673" cy="4372870"/>
            </a:xfrm>
            <a:prstGeom prst="rect">
              <a:avLst/>
            </a:prstGeom>
          </p:spPr>
        </p:pic>
        <p:pic>
          <p:nvPicPr>
            <p:cNvPr id="9" name="Picture 8">
              <a:extLst>
                <a:ext uri="{FF2B5EF4-FFF2-40B4-BE49-F238E27FC236}">
                  <a16:creationId xmlns:a16="http://schemas.microsoft.com/office/drawing/2014/main" id="{3BBA6D69-2580-4F72-B170-6F3C1C614077}"/>
                </a:ext>
              </a:extLst>
            </p:cNvPr>
            <p:cNvPicPr>
              <a:picLocks noChangeAspect="1"/>
            </p:cNvPicPr>
            <p:nvPr/>
          </p:nvPicPr>
          <p:blipFill rotWithShape="1">
            <a:blip r:embed="rId4"/>
            <a:srcRect l="2565" r="2218"/>
            <a:stretch/>
          </p:blipFill>
          <p:spPr>
            <a:xfrm>
              <a:off x="5206181" y="4165803"/>
              <a:ext cx="6858000" cy="3885087"/>
            </a:xfrm>
            <a:prstGeom prst="rect">
              <a:avLst/>
            </a:prstGeom>
          </p:spPr>
        </p:pic>
      </p:grpSp>
    </p:spTree>
    <p:extLst>
      <p:ext uri="{BB962C8B-B14F-4D97-AF65-F5344CB8AC3E}">
        <p14:creationId xmlns:p14="http://schemas.microsoft.com/office/powerpoint/2010/main" val="1617629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5D0BF60-2303-4736-B798-897FDDC7FC24}"/>
              </a:ext>
            </a:extLst>
          </p:cNvPr>
          <p:cNvSpPr>
            <a:spLocks noGrp="1"/>
          </p:cNvSpPr>
          <p:nvPr>
            <p:ph idx="1"/>
          </p:nvPr>
        </p:nvSpPr>
        <p:spPr>
          <a:xfrm>
            <a:off x="0" y="1110008"/>
            <a:ext cx="12109837" cy="5747992"/>
          </a:xfrm>
        </p:spPr>
        <p:txBody>
          <a:bodyPr/>
          <a:lstStyle/>
          <a:p>
            <a:r>
              <a:rPr lang="en-ZW" dirty="0"/>
              <a:t>On the last day of every week (ideally Friday), an outreach worker/Village Health Worker/ Microplanner  should communicate with facility-level health workers.  </a:t>
            </a:r>
          </a:p>
          <a:p>
            <a:r>
              <a:rPr lang="en-ZW" dirty="0"/>
              <a:t>Facility based Health Workers should:</a:t>
            </a:r>
          </a:p>
          <a:p>
            <a:pPr lvl="1"/>
            <a:r>
              <a:rPr lang="en-ZW" dirty="0"/>
              <a:t>Develop a list of defaulters and start the defaulter tracking   </a:t>
            </a:r>
          </a:p>
          <a:p>
            <a:pPr lvl="1"/>
            <a:r>
              <a:rPr lang="en-ZW" dirty="0"/>
              <a:t>Communication between facility health workers and community health workers should be continuous throughout the month to ensure timely and continuous tracking of clients. </a:t>
            </a:r>
          </a:p>
          <a:p>
            <a:endParaRPr lang="en-ZW" dirty="0"/>
          </a:p>
        </p:txBody>
      </p:sp>
      <p:sp>
        <p:nvSpPr>
          <p:cNvPr id="4" name="Title 1">
            <a:extLst>
              <a:ext uri="{FF2B5EF4-FFF2-40B4-BE49-F238E27FC236}">
                <a16:creationId xmlns:a16="http://schemas.microsoft.com/office/drawing/2014/main" id="{F858AD2C-C249-4496-BCB4-0A9C52607FF2}"/>
              </a:ext>
            </a:extLst>
          </p:cNvPr>
          <p:cNvSpPr txBox="1">
            <a:spLocks/>
          </p:cNvSpPr>
          <p:nvPr/>
        </p:nvSpPr>
        <p:spPr>
          <a:xfrm>
            <a:off x="1" y="0"/>
            <a:ext cx="12292716" cy="1110008"/>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Communication between Facility and </a:t>
            </a:r>
            <a:r>
              <a:rPr lang="en-US" sz="3200" dirty="0">
                <a:solidFill>
                  <a:prstClr val="white"/>
                </a:solidFill>
                <a:latin typeface="Open Sans"/>
                <a:ea typeface="Tahoma" panose="020B0604030504040204" pitchFamily="34" charset="0"/>
                <a:cs typeface="Times New Roman" panose="02020603050405020304" pitchFamily="18" charset="0"/>
              </a:rPr>
              <a:t>Community </a:t>
            </a: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 Health Workers </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27130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A66A4-DC88-4FBD-AB4F-4591AA3CF851}"/>
              </a:ext>
            </a:extLst>
          </p:cNvPr>
          <p:cNvSpPr>
            <a:spLocks noGrp="1"/>
          </p:cNvSpPr>
          <p:nvPr>
            <p:ph idx="1"/>
          </p:nvPr>
        </p:nvSpPr>
        <p:spPr>
          <a:xfrm>
            <a:off x="821635" y="848139"/>
            <a:ext cx="10532165" cy="5328824"/>
          </a:xfrm>
        </p:spPr>
        <p:txBody>
          <a:bodyPr>
            <a:normAutofit/>
          </a:bodyPr>
          <a:lstStyle/>
          <a:p>
            <a:r>
              <a:rPr lang="en-ZW" sz="2400" dirty="0"/>
              <a:t>Outreach workers /Microplanners should use the list of defaulters from the facilities to conduct follow-up of all clients who have been considered to be defaulters. </a:t>
            </a:r>
          </a:p>
          <a:p>
            <a:r>
              <a:rPr lang="en-ZW" sz="2400" dirty="0"/>
              <a:t>Outreach workers/ Outreach Lead should ensure that: </a:t>
            </a:r>
          </a:p>
          <a:p>
            <a:pPr lvl="1"/>
            <a:r>
              <a:rPr lang="en-ZW" sz="2000" dirty="0"/>
              <a:t>All clients that are to be  followed up are documented in the patient tracing register  </a:t>
            </a:r>
          </a:p>
          <a:p>
            <a:r>
              <a:rPr lang="en-ZW" sz="2400" dirty="0"/>
              <a:t>The referral slip includes the reasons for referral and the following processes should be followed: </a:t>
            </a:r>
          </a:p>
          <a:p>
            <a:pPr lvl="1"/>
            <a:r>
              <a:rPr lang="en-ZW" sz="2400" dirty="0"/>
              <a:t>Upon arrival at the health facility, the referred client should hand over the referral slip to the nurse, who in turn should complete and put it in the referral box. </a:t>
            </a:r>
            <a:r>
              <a:rPr lang="en-ZW" dirty="0"/>
              <a:t>%</a:t>
            </a:r>
            <a:endParaRPr lang="en-ZW" sz="2400" dirty="0"/>
          </a:p>
          <a:p>
            <a:pPr lvl="1"/>
            <a:r>
              <a:rPr lang="en-ZW" sz="2400" dirty="0"/>
              <a:t>Facility nurse should update all relevant registers and clearly indicate in the appointment register that the client has reported to the health facility including date seen. </a:t>
            </a:r>
          </a:p>
          <a:p>
            <a:endParaRPr lang="en-ZW" dirty="0"/>
          </a:p>
        </p:txBody>
      </p:sp>
      <p:sp>
        <p:nvSpPr>
          <p:cNvPr id="4" name="Title 1">
            <a:extLst>
              <a:ext uri="{FF2B5EF4-FFF2-40B4-BE49-F238E27FC236}">
                <a16:creationId xmlns:a16="http://schemas.microsoft.com/office/drawing/2014/main" id="{557E95E0-E2E2-4025-843E-B8AAB175A284}"/>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Patient tracking in the community </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86572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CA4DAB-6CA8-4ADD-A241-D57BAB3E964F}"/>
              </a:ext>
            </a:extLst>
          </p:cNvPr>
          <p:cNvSpPr>
            <a:spLocks noGrp="1"/>
          </p:cNvSpPr>
          <p:nvPr>
            <p:ph idx="1"/>
          </p:nvPr>
        </p:nvSpPr>
        <p:spPr>
          <a:xfrm>
            <a:off x="230588" y="691763"/>
            <a:ext cx="11123212" cy="5485200"/>
          </a:xfrm>
        </p:spPr>
        <p:txBody>
          <a:bodyPr>
            <a:normAutofit/>
          </a:bodyPr>
          <a:lstStyle/>
          <a:p>
            <a:r>
              <a:rPr lang="en-ZW" sz="2400" dirty="0"/>
              <a:t>At the end of each week the outreach worker will file at the facility the referral slip and handover the tear-off section of the referral slip to the NT supporting the facility.   </a:t>
            </a:r>
          </a:p>
          <a:p>
            <a:r>
              <a:rPr lang="en-ZW" sz="2400" dirty="0"/>
              <a:t>When the tear-off section of the slip is handed over to the NT, that tracking is recorded as complete in the patient tracking register (held by Outreach worker) and complete referral in the referral register (held by Nurse).  </a:t>
            </a:r>
          </a:p>
          <a:p>
            <a:r>
              <a:rPr lang="en-ZW" sz="2400" dirty="0"/>
              <a:t>All followed up clients are provided with health education and counselling on the importance of adherence to treatment by the outreach workers. </a:t>
            </a:r>
          </a:p>
          <a:p>
            <a:r>
              <a:rPr lang="en-ZW" sz="2400" dirty="0"/>
              <a:t>Tracking and tracing of clients should continue for 28 days from the scheduled clinic appointment date before a patient is declared lost to follow up. </a:t>
            </a:r>
          </a:p>
          <a:p>
            <a:r>
              <a:rPr lang="en-ZW" sz="2400" dirty="0"/>
              <a:t>Outreach workers should document the outcome in the patient tracking registers and update the NT if the client is declared LTFU. </a:t>
            </a:r>
          </a:p>
          <a:p>
            <a:endParaRPr lang="en-ZW" dirty="0"/>
          </a:p>
        </p:txBody>
      </p:sp>
      <p:sp>
        <p:nvSpPr>
          <p:cNvPr id="4" name="Title 1">
            <a:extLst>
              <a:ext uri="{FF2B5EF4-FFF2-40B4-BE49-F238E27FC236}">
                <a16:creationId xmlns:a16="http://schemas.microsoft.com/office/drawing/2014/main" id="{CAB2EEF1-C3E5-4B3A-9F1E-4631E8DB360E}"/>
              </a:ext>
            </a:extLst>
          </p:cNvPr>
          <p:cNvSpPr txBox="1">
            <a:spLocks/>
          </p:cNvSpPr>
          <p:nvPr/>
        </p:nvSpPr>
        <p:spPr>
          <a:xfrm>
            <a:off x="0" y="1"/>
            <a:ext cx="12192000" cy="628649"/>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Open Sans"/>
                <a:ea typeface="Tahoma" panose="020B0604030504040204" pitchFamily="34" charset="0"/>
                <a:cs typeface="Times New Roman" panose="02020603050405020304" pitchFamily="18" charset="0"/>
              </a:rPr>
              <a:t>Patient tracking in the community</a:t>
            </a:r>
            <a:endParaRPr kumimoji="0" lang="en-US" sz="20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77603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893CBE-2DDF-4782-853F-A48569D109D0}"/>
              </a:ext>
            </a:extLst>
          </p:cNvPr>
          <p:cNvPicPr>
            <a:picLocks noChangeAspect="1"/>
          </p:cNvPicPr>
          <p:nvPr/>
        </p:nvPicPr>
        <p:blipFill>
          <a:blip r:embed="rId2"/>
          <a:stretch>
            <a:fillRect/>
          </a:stretch>
        </p:blipFill>
        <p:spPr>
          <a:xfrm rot="16200000">
            <a:off x="2747920" y="-2747919"/>
            <a:ext cx="6597689" cy="12093528"/>
          </a:xfrm>
          <a:prstGeom prst="rect">
            <a:avLst/>
          </a:prstGeom>
        </p:spPr>
      </p:pic>
    </p:spTree>
    <p:extLst>
      <p:ext uri="{BB962C8B-B14F-4D97-AF65-F5344CB8AC3E}">
        <p14:creationId xmlns:p14="http://schemas.microsoft.com/office/powerpoint/2010/main" val="2843338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3E6E9-FFE7-4C0C-AA18-5A36CDC84F31}"/>
              </a:ext>
            </a:extLst>
          </p:cNvPr>
          <p:cNvPicPr>
            <a:picLocks noChangeAspect="1"/>
          </p:cNvPicPr>
          <p:nvPr/>
        </p:nvPicPr>
        <p:blipFill rotWithShape="1">
          <a:blip r:embed="rId2"/>
          <a:srcRect t="4644"/>
          <a:stretch/>
        </p:blipFill>
        <p:spPr>
          <a:xfrm>
            <a:off x="339757" y="185937"/>
            <a:ext cx="9360834" cy="6525130"/>
          </a:xfrm>
          <a:prstGeom prst="rect">
            <a:avLst/>
          </a:prstGeom>
        </p:spPr>
      </p:pic>
      <p:sp>
        <p:nvSpPr>
          <p:cNvPr id="5" name="Oval 4">
            <a:extLst>
              <a:ext uri="{FF2B5EF4-FFF2-40B4-BE49-F238E27FC236}">
                <a16:creationId xmlns:a16="http://schemas.microsoft.com/office/drawing/2014/main" id="{BF18C463-9E5F-4A91-8190-EAA5D355EDB2}"/>
              </a:ext>
            </a:extLst>
          </p:cNvPr>
          <p:cNvSpPr/>
          <p:nvPr/>
        </p:nvSpPr>
        <p:spPr>
          <a:xfrm>
            <a:off x="4136718" y="3684105"/>
            <a:ext cx="1813508" cy="265426"/>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
        <p:nvSpPr>
          <p:cNvPr id="6" name="Oval 5">
            <a:extLst>
              <a:ext uri="{FF2B5EF4-FFF2-40B4-BE49-F238E27FC236}">
                <a16:creationId xmlns:a16="http://schemas.microsoft.com/office/drawing/2014/main" id="{296C7014-F37C-4930-982E-D0D0EBA427B3}"/>
              </a:ext>
            </a:extLst>
          </p:cNvPr>
          <p:cNvSpPr/>
          <p:nvPr/>
        </p:nvSpPr>
        <p:spPr>
          <a:xfrm>
            <a:off x="4136718" y="5374266"/>
            <a:ext cx="1813508" cy="265426"/>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Tree>
    <p:extLst>
      <p:ext uri="{BB962C8B-B14F-4D97-AF65-F5344CB8AC3E}">
        <p14:creationId xmlns:p14="http://schemas.microsoft.com/office/powerpoint/2010/main" val="116702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Shape 5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758FBAE-66A2-62C9-0480-29D1A22E8787}"/>
              </a:ext>
            </a:extLst>
          </p:cNvPr>
          <p:cNvSpPr>
            <a:spLocks noGrp="1"/>
          </p:cNvSpPr>
          <p:nvPr>
            <p:ph type="title"/>
          </p:nvPr>
        </p:nvSpPr>
        <p:spPr>
          <a:xfrm>
            <a:off x="660041" y="2767106"/>
            <a:ext cx="2880828" cy="3071906"/>
          </a:xfrm>
          <a:prstGeom prst="ellipse">
            <a:avLst/>
          </a:prstGeom>
        </p:spPr>
        <p:txBody>
          <a:bodyPr vert="horz" lIns="91440" tIns="45720" rIns="91440" bIns="45720" rtlCol="0" anchor="t">
            <a:normAutofit/>
          </a:bodyPr>
          <a:lstStyle/>
          <a:p>
            <a:r>
              <a:rPr lang="en-US" sz="3100" kern="1200">
                <a:solidFill>
                  <a:srgbClr val="FFFFFF"/>
                </a:solidFill>
                <a:latin typeface="+mj-lt"/>
                <a:ea typeface="+mj-ea"/>
                <a:cs typeface="+mj-cs"/>
              </a:rPr>
              <a:t>DEFAULTER TRACKING SOP</a:t>
            </a:r>
          </a:p>
        </p:txBody>
      </p:sp>
      <p:graphicFrame>
        <p:nvGraphicFramePr>
          <p:cNvPr id="14" name="Content Placeholder 2">
            <a:extLst>
              <a:ext uri="{FF2B5EF4-FFF2-40B4-BE49-F238E27FC236}">
                <a16:creationId xmlns:a16="http://schemas.microsoft.com/office/drawing/2014/main" id="{7FA90F7B-FD43-FDCD-2AE0-861BF1C5D36C}"/>
              </a:ext>
            </a:extLst>
          </p:cNvPr>
          <p:cNvGraphicFramePr>
            <a:graphicFrameLocks noGrp="1"/>
          </p:cNvGraphicFramePr>
          <p:nvPr>
            <p:ph idx="1"/>
            <p:extLst>
              <p:ext uri="{D42A27DB-BD31-4B8C-83A1-F6EECF244321}">
                <p14:modId xmlns:p14="http://schemas.microsoft.com/office/powerpoint/2010/main" val="2054577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4573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1637A9-DD3B-A0BC-A2B2-2DEE4486C5B3}"/>
              </a:ext>
            </a:extLst>
          </p:cNvPr>
          <p:cNvSpPr>
            <a:spLocks noGrp="1"/>
          </p:cNvSpPr>
          <p:nvPr>
            <p:ph type="title"/>
          </p:nvPr>
        </p:nvSpPr>
        <p:spPr>
          <a:xfrm>
            <a:off x="635000" y="640823"/>
            <a:ext cx="3418659" cy="5583148"/>
          </a:xfrm>
        </p:spPr>
        <p:txBody>
          <a:bodyPr anchor="ctr">
            <a:normAutofit/>
          </a:bodyPr>
          <a:lstStyle/>
          <a:p>
            <a:r>
              <a:rPr lang="en-ZW" sz="5400"/>
              <a:t>Defaulter Tracking SOP</a:t>
            </a:r>
          </a:p>
        </p:txBody>
      </p:sp>
      <p:sp>
        <p:nvSpPr>
          <p:cNvPr id="53"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 name="Content Placeholder 2">
            <a:extLst>
              <a:ext uri="{FF2B5EF4-FFF2-40B4-BE49-F238E27FC236}">
                <a16:creationId xmlns:a16="http://schemas.microsoft.com/office/drawing/2014/main" id="{C3A670CC-A83B-E33B-1D8D-CE0F6D2A27F9}"/>
              </a:ext>
            </a:extLst>
          </p:cNvPr>
          <p:cNvGraphicFramePr>
            <a:graphicFrameLocks noGrp="1"/>
          </p:cNvGraphicFramePr>
          <p:nvPr>
            <p:ph idx="1"/>
            <p:extLst>
              <p:ext uri="{D42A27DB-BD31-4B8C-83A1-F6EECF244321}">
                <p14:modId xmlns:p14="http://schemas.microsoft.com/office/powerpoint/2010/main" val="326144682"/>
              </p:ext>
            </p:extLst>
          </p:nvPr>
        </p:nvGraphicFramePr>
        <p:xfrm>
          <a:off x="4449550" y="318051"/>
          <a:ext cx="7467070" cy="6297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059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6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Shape 6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Isosceles Triangle 7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7B2B2092-AE13-4ED5-82FB-C64C770D2025}"/>
              </a:ext>
            </a:extLst>
          </p:cNvPr>
          <p:cNvPicPr>
            <a:picLocks noChangeAspect="1"/>
          </p:cNvPicPr>
          <p:nvPr/>
        </p:nvPicPr>
        <p:blipFill>
          <a:blip r:embed="rId2"/>
          <a:stretch>
            <a:fillRect/>
          </a:stretch>
        </p:blipFill>
        <p:spPr>
          <a:xfrm>
            <a:off x="3426372" y="133163"/>
            <a:ext cx="5528441" cy="6825237"/>
          </a:xfrm>
          <a:prstGeom prst="rect">
            <a:avLst/>
          </a:prstGeom>
          <a:ln>
            <a:noFill/>
          </a:ln>
        </p:spPr>
      </p:pic>
      <p:sp>
        <p:nvSpPr>
          <p:cNvPr id="80" name="Isosceles Triangle 7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470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415D0C-6B56-4E0E-8C33-4CB02B00503B}"/>
              </a:ext>
            </a:extLst>
          </p:cNvPr>
          <p:cNvSpPr txBox="1">
            <a:spLocks/>
          </p:cNvSpPr>
          <p:nvPr/>
        </p:nvSpPr>
        <p:spPr>
          <a:xfrm>
            <a:off x="0" y="0"/>
            <a:ext cx="12192000" cy="628650"/>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595959"/>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rPr>
              <a:t>Defaulter tracking cascade</a:t>
            </a:r>
            <a:endParaRPr kumimoji="0" lang="en-US" sz="2000" b="0"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82A50FE7-A392-44F2-AE34-0223B03BD23F}"/>
              </a:ext>
            </a:extLst>
          </p:cNvPr>
          <p:cNvGrpSpPr/>
          <p:nvPr/>
        </p:nvGrpSpPr>
        <p:grpSpPr>
          <a:xfrm>
            <a:off x="489451" y="628650"/>
            <a:ext cx="11848323" cy="5268567"/>
            <a:chOff x="489451" y="628650"/>
            <a:chExt cx="11844997" cy="5616257"/>
          </a:xfrm>
        </p:grpSpPr>
        <p:graphicFrame>
          <p:nvGraphicFramePr>
            <p:cNvPr id="6" name="Content Placeholder 7">
              <a:extLst>
                <a:ext uri="{FF2B5EF4-FFF2-40B4-BE49-F238E27FC236}">
                  <a16:creationId xmlns:a16="http://schemas.microsoft.com/office/drawing/2014/main" id="{AE99E1B3-0CAF-4684-B488-27CB3377BC4A}"/>
                </a:ext>
              </a:extLst>
            </p:cNvPr>
            <p:cNvGraphicFramePr>
              <a:graphicFrameLocks/>
            </p:cNvGraphicFramePr>
            <p:nvPr>
              <p:extLst>
                <p:ext uri="{D42A27DB-BD31-4B8C-83A1-F6EECF244321}">
                  <p14:modId xmlns:p14="http://schemas.microsoft.com/office/powerpoint/2010/main" val="2422386262"/>
                </p:ext>
              </p:extLst>
            </p:nvPr>
          </p:nvGraphicFramePr>
          <p:xfrm>
            <a:off x="489451" y="628650"/>
            <a:ext cx="11844997" cy="561625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5E397D7-A1F8-48E7-94AF-D368FC9CAA93}"/>
                </a:ext>
              </a:extLst>
            </p:cNvPr>
            <p:cNvSpPr txBox="1"/>
            <p:nvPr/>
          </p:nvSpPr>
          <p:spPr>
            <a:xfrm>
              <a:off x="8860665" y="833596"/>
              <a:ext cx="3331336" cy="1246734"/>
            </a:xfrm>
            <a:prstGeom prst="rect">
              <a:avLst/>
            </a:prstGeom>
            <a:noFill/>
            <a:ln>
              <a:solidFill>
                <a:srgbClr val="44546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a:ea typeface="+mn-ea"/>
                  <a:cs typeface="+mn-cs"/>
                </a:rPr>
                <a:t>Still in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FF0000"/>
                  </a:solidFill>
                  <a:effectLst/>
                  <a:uLnTx/>
                  <a:uFillTx/>
                  <a:latin typeface="Calibri" panose="020F0502020204030204"/>
                  <a:ea typeface="+mn-ea"/>
                  <a:cs typeface="+mn-cs"/>
                </a:rPr>
                <a:t>91% (286/313)</a:t>
              </a: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mn-cs"/>
                </a:rPr>
                <a:t>  are still in care at the same facility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mn-cs"/>
                </a:rPr>
                <a:t>3 Official transfer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mn-cs"/>
                </a:rPr>
                <a:t>24 are self transfers</a:t>
              </a:r>
              <a:endParaRPr kumimoji="0" lang="en-ZW" sz="1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cxnSp>
        <p:nvCxnSpPr>
          <p:cNvPr id="8" name="Connector: Elbow 7">
            <a:extLst>
              <a:ext uri="{FF2B5EF4-FFF2-40B4-BE49-F238E27FC236}">
                <a16:creationId xmlns:a16="http://schemas.microsoft.com/office/drawing/2014/main" id="{B525FE57-8451-4535-8A82-4B2503B364AC}"/>
              </a:ext>
            </a:extLst>
          </p:cNvPr>
          <p:cNvCxnSpPr/>
          <p:nvPr/>
        </p:nvCxnSpPr>
        <p:spPr>
          <a:xfrm>
            <a:off x="8626653" y="3329090"/>
            <a:ext cx="1617790" cy="1217492"/>
          </a:xfrm>
          <a:prstGeom prst="bentConnector3">
            <a:avLst/>
          </a:prstGeom>
          <a:ln>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 name="TextBox 10">
            <a:extLst>
              <a:ext uri="{FF2B5EF4-FFF2-40B4-BE49-F238E27FC236}">
                <a16:creationId xmlns:a16="http://schemas.microsoft.com/office/drawing/2014/main" id="{138E5F76-819B-4253-BF64-23E35837A4E6}"/>
              </a:ext>
            </a:extLst>
          </p:cNvPr>
          <p:cNvSpPr txBox="1"/>
          <p:nvPr/>
        </p:nvSpPr>
        <p:spPr>
          <a:xfrm>
            <a:off x="9083870" y="3768559"/>
            <a:ext cx="703356"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W" sz="1600" b="0" i="0" u="none" strike="noStrike" kern="1200" cap="none" spc="0" normalizeH="0" baseline="0" noProof="0" dirty="0">
                <a:ln>
                  <a:noFill/>
                </a:ln>
                <a:solidFill>
                  <a:prstClr val="black"/>
                </a:solidFill>
                <a:effectLst/>
                <a:uLnTx/>
                <a:uFillTx/>
                <a:latin typeface="Calibri" panose="020F0502020204030204"/>
                <a:ea typeface="+mn-ea"/>
                <a:cs typeface="+mn-cs"/>
              </a:rPr>
              <a:t>73%</a:t>
            </a:r>
          </a:p>
        </p:txBody>
      </p:sp>
      <p:sp>
        <p:nvSpPr>
          <p:cNvPr id="2" name="TextBox 1">
            <a:extLst>
              <a:ext uri="{FF2B5EF4-FFF2-40B4-BE49-F238E27FC236}">
                <a16:creationId xmlns:a16="http://schemas.microsoft.com/office/drawing/2014/main" id="{E665A1BB-739F-4A33-BE09-2BCBC74B89A0}"/>
              </a:ext>
            </a:extLst>
          </p:cNvPr>
          <p:cNvSpPr txBox="1"/>
          <p:nvPr/>
        </p:nvSpPr>
        <p:spPr>
          <a:xfrm>
            <a:off x="238539" y="5860018"/>
            <a:ext cx="7456528" cy="369332"/>
          </a:xfrm>
          <a:prstGeom prst="rect">
            <a:avLst/>
          </a:prstGeom>
          <a:noFill/>
          <a:ln>
            <a:solidFill>
              <a:schemeClr val="tx1"/>
            </a:solidFill>
          </a:ln>
        </p:spPr>
        <p:txBody>
          <a:bodyPr wrap="none" rtlCol="0">
            <a:spAutoFit/>
          </a:bodyPr>
          <a:lstStyle/>
          <a:p>
            <a:r>
              <a:rPr lang="en-US" b="1" dirty="0"/>
              <a:t>True defaulters = Returned to care + IIT (LTFU) + Refused/Stopped treatment</a:t>
            </a:r>
            <a:endParaRPr lang="en-ZW" b="1" dirty="0"/>
          </a:p>
        </p:txBody>
      </p:sp>
    </p:spTree>
    <p:extLst>
      <p:ext uri="{BB962C8B-B14F-4D97-AF65-F5344CB8AC3E}">
        <p14:creationId xmlns:p14="http://schemas.microsoft.com/office/powerpoint/2010/main" val="3655769862"/>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415D0C-6B56-4E0E-8C33-4CB02B00503B}"/>
              </a:ext>
            </a:extLst>
          </p:cNvPr>
          <p:cNvSpPr txBox="1">
            <a:spLocks/>
          </p:cNvSpPr>
          <p:nvPr/>
        </p:nvSpPr>
        <p:spPr>
          <a:xfrm>
            <a:off x="0" y="0"/>
            <a:ext cx="12192000" cy="628650"/>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595959"/>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rPr>
              <a:t>Defaulter tracking cascade</a:t>
            </a:r>
            <a:endParaRPr kumimoji="0" lang="en-US" sz="2000" b="0"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82A50FE7-A392-44F2-AE34-0223B03BD23F}"/>
              </a:ext>
            </a:extLst>
          </p:cNvPr>
          <p:cNvGrpSpPr/>
          <p:nvPr/>
        </p:nvGrpSpPr>
        <p:grpSpPr>
          <a:xfrm>
            <a:off x="489451" y="694806"/>
            <a:ext cx="11705836" cy="5268567"/>
            <a:chOff x="489451" y="608757"/>
            <a:chExt cx="11702550" cy="5616257"/>
          </a:xfrm>
        </p:grpSpPr>
        <p:graphicFrame>
          <p:nvGraphicFramePr>
            <p:cNvPr id="6" name="Content Placeholder 7">
              <a:extLst>
                <a:ext uri="{FF2B5EF4-FFF2-40B4-BE49-F238E27FC236}">
                  <a16:creationId xmlns:a16="http://schemas.microsoft.com/office/drawing/2014/main" id="{AE99E1B3-0CAF-4684-B488-27CB3377BC4A}"/>
                </a:ext>
              </a:extLst>
            </p:cNvPr>
            <p:cNvGraphicFramePr>
              <a:graphicFrameLocks/>
            </p:cNvGraphicFramePr>
            <p:nvPr>
              <p:extLst>
                <p:ext uri="{D42A27DB-BD31-4B8C-83A1-F6EECF244321}">
                  <p14:modId xmlns:p14="http://schemas.microsoft.com/office/powerpoint/2010/main" val="2985391342"/>
                </p:ext>
              </p:extLst>
            </p:nvPr>
          </p:nvGraphicFramePr>
          <p:xfrm>
            <a:off x="489451" y="608757"/>
            <a:ext cx="11581109" cy="561625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95E397D7-A1F8-48E7-94AF-D368FC9CAA93}"/>
                </a:ext>
              </a:extLst>
            </p:cNvPr>
            <p:cNvSpPr txBox="1"/>
            <p:nvPr/>
          </p:nvSpPr>
          <p:spPr>
            <a:xfrm>
              <a:off x="8860665" y="833596"/>
              <a:ext cx="3331336" cy="1017072"/>
            </a:xfrm>
            <a:prstGeom prst="rect">
              <a:avLst/>
            </a:prstGeom>
            <a:noFill/>
            <a:ln>
              <a:solidFill>
                <a:srgbClr val="44546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dirty="0">
                  <a:solidFill>
                    <a:srgbClr val="000000"/>
                  </a:solidFill>
                  <a:latin typeface="Calibri" panose="020F0502020204030204"/>
                </a:rPr>
                <a:t>Returned to</a:t>
              </a:r>
              <a:r>
                <a:rPr kumimoji="0" lang="en-US" sz="1400" b="1" i="0" u="none" strike="noStrike" kern="0" cap="none" spc="0" normalizeH="0" baseline="0" noProof="0" dirty="0">
                  <a:ln>
                    <a:noFill/>
                  </a:ln>
                  <a:solidFill>
                    <a:srgbClr val="000000"/>
                  </a:solidFill>
                  <a:effectLst/>
                  <a:uLnTx/>
                  <a:uFillTx/>
                  <a:latin typeface="Calibri" panose="020F0502020204030204"/>
                  <a:ea typeface="+mn-ea"/>
                  <a:cs typeface="+mn-cs"/>
                </a:rPr>
                <a:t>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FF0000"/>
                  </a:solidFill>
                  <a:effectLst/>
                  <a:uLnTx/>
                  <a:uFillTx/>
                  <a:latin typeface="Calibri" panose="020F0502020204030204"/>
                  <a:ea typeface="+mn-ea"/>
                  <a:cs typeface="+mn-cs"/>
                </a:rPr>
                <a:t>42% (</a:t>
              </a:r>
              <a:r>
                <a:rPr lang="en-US" sz="1400" b="1" kern="0" dirty="0">
                  <a:solidFill>
                    <a:srgbClr val="FF0000"/>
                  </a:solidFill>
                  <a:latin typeface="Calibri" panose="020F0502020204030204"/>
                </a:rPr>
                <a:t>5</a:t>
              </a:r>
              <a:r>
                <a:rPr kumimoji="0" lang="en-US" sz="1400" b="1" i="0" u="none" strike="noStrike" kern="0" cap="none" spc="0" normalizeH="0" baseline="0" noProof="0" dirty="0">
                  <a:ln>
                    <a:noFill/>
                  </a:ln>
                  <a:solidFill>
                    <a:srgbClr val="FF0000"/>
                  </a:solidFill>
                  <a:effectLst/>
                  <a:uLnTx/>
                  <a:uFillTx/>
                  <a:latin typeface="Calibri" panose="020F0502020204030204"/>
                  <a:ea typeface="+mn-ea"/>
                  <a:cs typeface="+mn-cs"/>
                </a:rPr>
                <a:t>/12)</a:t>
              </a: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mn-cs"/>
                </a:rPr>
                <a:t>  were returned to care at the facility</a:t>
              </a:r>
            </a:p>
            <a:p>
              <a:pPr marR="0" lvl="0" algn="l" defTabSz="914400" rtl="0" eaLnBrk="1" fontAlgn="auto" latinLnBrk="0" hangingPunct="1">
                <a:lnSpc>
                  <a:spcPct val="100000"/>
                </a:lnSpc>
                <a:spcBef>
                  <a:spcPts val="0"/>
                </a:spcBef>
                <a:spcAft>
                  <a:spcPts val="0"/>
                </a:spcAft>
                <a:buClrTx/>
                <a:buSzTx/>
                <a:tabLst/>
                <a:defRPr/>
              </a:pPr>
              <a:endParaRPr kumimoji="0" lang="en-US" sz="1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cxnSp>
        <p:nvCxnSpPr>
          <p:cNvPr id="8" name="Connector: Elbow 7">
            <a:extLst>
              <a:ext uri="{FF2B5EF4-FFF2-40B4-BE49-F238E27FC236}">
                <a16:creationId xmlns:a16="http://schemas.microsoft.com/office/drawing/2014/main" id="{B525FE57-8451-4535-8A82-4B2503B364AC}"/>
              </a:ext>
            </a:extLst>
          </p:cNvPr>
          <p:cNvCxnSpPr/>
          <p:nvPr/>
        </p:nvCxnSpPr>
        <p:spPr>
          <a:xfrm>
            <a:off x="8458702" y="3410579"/>
            <a:ext cx="1617790" cy="1217492"/>
          </a:xfrm>
          <a:prstGeom prst="bentConnector3">
            <a:avLst/>
          </a:prstGeom>
          <a:ln>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 name="TextBox 10">
            <a:extLst>
              <a:ext uri="{FF2B5EF4-FFF2-40B4-BE49-F238E27FC236}">
                <a16:creationId xmlns:a16="http://schemas.microsoft.com/office/drawing/2014/main" id="{138E5F76-819B-4253-BF64-23E35837A4E6}"/>
              </a:ext>
            </a:extLst>
          </p:cNvPr>
          <p:cNvSpPr txBox="1"/>
          <p:nvPr/>
        </p:nvSpPr>
        <p:spPr>
          <a:xfrm>
            <a:off x="9083870" y="3768559"/>
            <a:ext cx="703356"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W" sz="1600" b="0" i="0" u="none" strike="noStrike" kern="1200" cap="none" spc="0" normalizeH="0" baseline="0" noProof="0" dirty="0">
                <a:ln>
                  <a:noFill/>
                </a:ln>
                <a:solidFill>
                  <a:prstClr val="black"/>
                </a:solidFill>
                <a:effectLst/>
                <a:uLnTx/>
                <a:uFillTx/>
                <a:latin typeface="Calibri" panose="020F0502020204030204"/>
                <a:ea typeface="+mn-ea"/>
                <a:cs typeface="+mn-cs"/>
              </a:rPr>
              <a:t>42%</a:t>
            </a:r>
          </a:p>
        </p:txBody>
      </p:sp>
      <p:sp>
        <p:nvSpPr>
          <p:cNvPr id="2" name="TextBox 1">
            <a:extLst>
              <a:ext uri="{FF2B5EF4-FFF2-40B4-BE49-F238E27FC236}">
                <a16:creationId xmlns:a16="http://schemas.microsoft.com/office/drawing/2014/main" id="{E665A1BB-739F-4A33-BE09-2BCBC74B89A0}"/>
              </a:ext>
            </a:extLst>
          </p:cNvPr>
          <p:cNvSpPr txBox="1"/>
          <p:nvPr/>
        </p:nvSpPr>
        <p:spPr>
          <a:xfrm>
            <a:off x="238539" y="5860018"/>
            <a:ext cx="7456528" cy="369332"/>
          </a:xfrm>
          <a:prstGeom prst="rect">
            <a:avLst/>
          </a:prstGeom>
          <a:noFill/>
          <a:ln>
            <a:solidFill>
              <a:schemeClr val="tx1"/>
            </a:solidFill>
          </a:ln>
        </p:spPr>
        <p:txBody>
          <a:bodyPr wrap="none" rtlCol="0">
            <a:spAutoFit/>
          </a:bodyPr>
          <a:lstStyle/>
          <a:p>
            <a:r>
              <a:rPr lang="en-US" b="1" dirty="0"/>
              <a:t>True defaulters = Returned to care + IIT (LTFU) + Refused/Stopped treatment</a:t>
            </a:r>
            <a:endParaRPr lang="en-ZW" b="1" dirty="0"/>
          </a:p>
        </p:txBody>
      </p:sp>
    </p:spTree>
    <p:extLst>
      <p:ext uri="{BB962C8B-B14F-4D97-AF65-F5344CB8AC3E}">
        <p14:creationId xmlns:p14="http://schemas.microsoft.com/office/powerpoint/2010/main" val="1289051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8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66986-909D-A9B0-2858-C76A1BE7484D}"/>
              </a:ext>
            </a:extLst>
          </p:cNvPr>
          <p:cNvSpPr>
            <a:spLocks noGrp="1"/>
          </p:cNvSpPr>
          <p:nvPr>
            <p:ph type="title"/>
          </p:nvPr>
        </p:nvSpPr>
        <p:spPr/>
        <p:txBody>
          <a:bodyPr/>
          <a:lstStyle/>
          <a:p>
            <a:endParaRPr lang="en-ZW" dirty="0"/>
          </a:p>
        </p:txBody>
      </p:sp>
      <p:graphicFrame>
        <p:nvGraphicFramePr>
          <p:cNvPr id="6" name="Content Placeholder 5">
            <a:extLst>
              <a:ext uri="{FF2B5EF4-FFF2-40B4-BE49-F238E27FC236}">
                <a16:creationId xmlns:a16="http://schemas.microsoft.com/office/drawing/2014/main" id="{5A069D59-60E5-D5BE-B2B9-8A3AD6FD556E}"/>
              </a:ext>
            </a:extLst>
          </p:cNvPr>
          <p:cNvGraphicFramePr>
            <a:graphicFrameLocks noGrp="1"/>
          </p:cNvGraphicFramePr>
          <p:nvPr>
            <p:ph idx="1"/>
            <p:extLst>
              <p:ext uri="{D42A27DB-BD31-4B8C-83A1-F6EECF244321}">
                <p14:modId xmlns:p14="http://schemas.microsoft.com/office/powerpoint/2010/main" val="2158648642"/>
              </p:ext>
            </p:extLst>
          </p:nvPr>
        </p:nvGraphicFramePr>
        <p:xfrm>
          <a:off x="838200" y="365125"/>
          <a:ext cx="10515600" cy="58118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3495678"/>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80D77B-D63E-D7D6-C709-DB4D7DC05AF2}"/>
              </a:ext>
            </a:extLst>
          </p:cNvPr>
          <p:cNvSpPr txBox="1"/>
          <p:nvPr/>
        </p:nvSpPr>
        <p:spPr>
          <a:xfrm>
            <a:off x="0" y="69249"/>
            <a:ext cx="1104392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W" sz="3600" b="1" i="0" u="none" strike="noStrike" kern="1200" cap="none" spc="0" normalizeH="0" baseline="0" noProof="0">
                <a:ln>
                  <a:noFill/>
                </a:ln>
                <a:solidFill>
                  <a:prstClr val="black"/>
                </a:solidFill>
                <a:effectLst/>
                <a:uLnTx/>
                <a:uFillTx/>
                <a:latin typeface="Calibri "/>
                <a:ea typeface="+mn-ea"/>
                <a:cs typeface="+mn-cs"/>
              </a:rPr>
              <a:t>District Tx_ </a:t>
            </a:r>
            <a:r>
              <a:rPr kumimoji="0" lang="en-ZW" sz="3600" b="1" i="0" u="none" strike="noStrike" kern="1200" cap="none" spc="0" normalizeH="0" baseline="0" noProof="0" err="1">
                <a:ln>
                  <a:noFill/>
                </a:ln>
                <a:solidFill>
                  <a:prstClr val="black"/>
                </a:solidFill>
                <a:effectLst/>
                <a:uLnTx/>
                <a:uFillTx/>
                <a:latin typeface="Calibri "/>
                <a:ea typeface="+mn-ea"/>
                <a:cs typeface="+mn-cs"/>
              </a:rPr>
              <a:t>Curr</a:t>
            </a:r>
            <a:r>
              <a:rPr kumimoji="0" lang="en-ZW" sz="3600" b="1" i="0" u="none" strike="noStrike" kern="1200" cap="none" spc="0" normalizeH="0" baseline="0" noProof="0">
                <a:ln>
                  <a:noFill/>
                </a:ln>
                <a:solidFill>
                  <a:prstClr val="black"/>
                </a:solidFill>
                <a:effectLst/>
                <a:uLnTx/>
                <a:uFillTx/>
                <a:latin typeface="Calibri "/>
                <a:ea typeface="+mn-ea"/>
                <a:cs typeface="+mn-cs"/>
              </a:rPr>
              <a:t> Analysis – 31 March 2023</a:t>
            </a:r>
            <a:endParaRPr kumimoji="0" lang="en-ZW"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5821DBB1-C334-D188-38D9-F75738490C6F}"/>
              </a:ext>
            </a:extLst>
          </p:cNvPr>
          <p:cNvGraphicFramePr>
            <a:graphicFrameLocks noGrp="1"/>
          </p:cNvGraphicFramePr>
          <p:nvPr>
            <p:extLst>
              <p:ext uri="{D42A27DB-BD31-4B8C-83A1-F6EECF244321}">
                <p14:modId xmlns:p14="http://schemas.microsoft.com/office/powerpoint/2010/main" val="1615901258"/>
              </p:ext>
            </p:extLst>
          </p:nvPr>
        </p:nvGraphicFramePr>
        <p:xfrm>
          <a:off x="74645" y="793102"/>
          <a:ext cx="12117354" cy="5210791"/>
        </p:xfrm>
        <a:graphic>
          <a:graphicData uri="http://schemas.openxmlformats.org/drawingml/2006/table">
            <a:tbl>
              <a:tblPr/>
              <a:tblGrid>
                <a:gridCol w="6664539">
                  <a:extLst>
                    <a:ext uri="{9D8B030D-6E8A-4147-A177-3AD203B41FA5}">
                      <a16:colId xmlns:a16="http://schemas.microsoft.com/office/drawing/2014/main" val="2192335465"/>
                    </a:ext>
                  </a:extLst>
                </a:gridCol>
                <a:gridCol w="1817605">
                  <a:extLst>
                    <a:ext uri="{9D8B030D-6E8A-4147-A177-3AD203B41FA5}">
                      <a16:colId xmlns:a16="http://schemas.microsoft.com/office/drawing/2014/main" val="38858156"/>
                    </a:ext>
                  </a:extLst>
                </a:gridCol>
                <a:gridCol w="1817605">
                  <a:extLst>
                    <a:ext uri="{9D8B030D-6E8A-4147-A177-3AD203B41FA5}">
                      <a16:colId xmlns:a16="http://schemas.microsoft.com/office/drawing/2014/main" val="1716943695"/>
                    </a:ext>
                  </a:extLst>
                </a:gridCol>
                <a:gridCol w="1817605">
                  <a:extLst>
                    <a:ext uri="{9D8B030D-6E8A-4147-A177-3AD203B41FA5}">
                      <a16:colId xmlns:a16="http://schemas.microsoft.com/office/drawing/2014/main" val="3862340801"/>
                    </a:ext>
                  </a:extLst>
                </a:gridCol>
              </a:tblGrid>
              <a:tr h="269391">
                <a:tc>
                  <a:txBody>
                    <a:bodyPr/>
                    <a:lstStyle/>
                    <a:p>
                      <a:pPr algn="l" rtl="0" fontAlgn="b"/>
                      <a:r>
                        <a:rPr lang="en-ZW" sz="1800" b="0" i="0" u="none" strike="noStrike" dirty="0">
                          <a:solidFill>
                            <a:srgbClr val="000000"/>
                          </a:solidFill>
                          <a:effectLst/>
                          <a:latin typeface="Calibri" panose="020F0502020204030204" pitchFamily="34" charset="0"/>
                        </a:rPr>
                        <a:t> </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l" rtl="0" fontAlgn="b"/>
                      <a:r>
                        <a:rPr lang="en-ZW" sz="1800" b="1" i="0" u="none" strike="noStrike">
                          <a:solidFill>
                            <a:srgbClr val="FFFFFF"/>
                          </a:solidFill>
                          <a:effectLst/>
                          <a:latin typeface="Calibri" panose="020F0502020204030204" pitchFamily="34" charset="0"/>
                        </a:rPr>
                        <a:t>Forbes</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l" rtl="0" fontAlgn="b"/>
                      <a:r>
                        <a:rPr lang="en-ZW" sz="1800" b="1" i="0" u="none" strike="noStrike">
                          <a:solidFill>
                            <a:srgbClr val="FFFFFF"/>
                          </a:solidFill>
                          <a:effectLst/>
                          <a:latin typeface="Calibri" panose="020F0502020204030204" pitchFamily="34" charset="0"/>
                        </a:rPr>
                        <a:t>Mutare</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l" rtl="0" fontAlgn="b"/>
                      <a:r>
                        <a:rPr lang="en-ZW" sz="1800" b="1" i="0" u="none" strike="noStrike">
                          <a:solidFill>
                            <a:srgbClr val="FFFFFF"/>
                          </a:solidFill>
                          <a:effectLst/>
                          <a:latin typeface="Calibri" panose="020F0502020204030204" pitchFamily="34" charset="0"/>
                        </a:rPr>
                        <a:t>Total</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738045052"/>
                  </a:ext>
                </a:extLst>
              </a:tr>
              <a:tr h="269391">
                <a:tc>
                  <a:txBody>
                    <a:bodyPr/>
                    <a:lstStyle/>
                    <a:p>
                      <a:pPr algn="l" rtl="0" fontAlgn="b"/>
                      <a:r>
                        <a:rPr lang="pt-BR" sz="1800" b="0" i="0" u="none" strike="noStrike" dirty="0">
                          <a:solidFill>
                            <a:srgbClr val="FFFFFF"/>
                          </a:solidFill>
                          <a:effectLst/>
                          <a:latin typeface="Calibri" panose="020F0502020204030204" pitchFamily="34" charset="0"/>
                        </a:rPr>
                        <a:t>TX_CURR as @ 31 Dec 2022</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55</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49</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104</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888342509"/>
                  </a:ext>
                </a:extLst>
              </a:tr>
              <a:tr h="269391">
                <a:tc>
                  <a:txBody>
                    <a:bodyPr/>
                    <a:lstStyle/>
                    <a:p>
                      <a:pPr algn="l" rtl="0" fontAlgn="b"/>
                      <a:r>
                        <a:rPr lang="en-ZW" sz="1800" b="0" i="0" u="none" strike="noStrike" dirty="0">
                          <a:solidFill>
                            <a:srgbClr val="FFFFFF"/>
                          </a:solidFill>
                          <a:effectLst/>
                          <a:latin typeface="Calibri" panose="020F0502020204030204" pitchFamily="34" charset="0"/>
                        </a:rPr>
                        <a:t>Died </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434144613"/>
                  </a:ext>
                </a:extLst>
              </a:tr>
              <a:tr h="269391">
                <a:tc>
                  <a:txBody>
                    <a:bodyPr/>
                    <a:lstStyle/>
                    <a:p>
                      <a:pPr algn="l" rtl="0" fontAlgn="b"/>
                      <a:r>
                        <a:rPr lang="en-US" sz="1800" b="0" i="0" u="none" strike="noStrike" dirty="0">
                          <a:solidFill>
                            <a:srgbClr val="FFFFFF"/>
                          </a:solidFill>
                          <a:effectLst/>
                          <a:latin typeface="Calibri" panose="020F0502020204030204" pitchFamily="34" charset="0"/>
                        </a:rPr>
                        <a:t>Previously Undocumented Patient Transfer (Self Transfer)</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1</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1</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408106195"/>
                  </a:ext>
                </a:extLst>
              </a:tr>
              <a:tr h="269391">
                <a:tc>
                  <a:txBody>
                    <a:bodyPr/>
                    <a:lstStyle/>
                    <a:p>
                      <a:pPr algn="l" rtl="0" fontAlgn="b"/>
                      <a:r>
                        <a:rPr lang="en-ZW" sz="1800" b="0" i="0" u="none" strike="noStrike" dirty="0">
                          <a:solidFill>
                            <a:srgbClr val="FFFFFF"/>
                          </a:solidFill>
                          <a:effectLst/>
                          <a:latin typeface="Calibri" panose="020F0502020204030204" pitchFamily="34" charset="0"/>
                        </a:rPr>
                        <a:t>Official Transfer</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966454338"/>
                  </a:ext>
                </a:extLst>
              </a:tr>
              <a:tr h="280142">
                <a:tc>
                  <a:txBody>
                    <a:bodyPr/>
                    <a:lstStyle/>
                    <a:p>
                      <a:pPr algn="l" rtl="0" fontAlgn="b"/>
                      <a:r>
                        <a:rPr lang="en-ZW" sz="1800" b="0" i="0" u="none" strike="noStrike" dirty="0">
                          <a:solidFill>
                            <a:srgbClr val="FFFFFF"/>
                          </a:solidFill>
                          <a:effectLst/>
                          <a:latin typeface="Calibri" panose="020F0502020204030204" pitchFamily="34" charset="0"/>
                        </a:rPr>
                        <a:t>Transitioned to public sector</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5</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16</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44</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932207580"/>
                  </a:ext>
                </a:extLst>
              </a:tr>
              <a:tr h="269391">
                <a:tc>
                  <a:txBody>
                    <a:bodyPr/>
                    <a:lstStyle/>
                    <a:p>
                      <a:pPr algn="l" rtl="0" fontAlgn="b"/>
                      <a:r>
                        <a:rPr lang="en-US" sz="1800" b="0" i="0" u="none" strike="noStrike">
                          <a:solidFill>
                            <a:srgbClr val="FFFFFF"/>
                          </a:solidFill>
                          <a:effectLst/>
                          <a:latin typeface="Calibri" panose="020F0502020204030204" pitchFamily="34" charset="0"/>
                        </a:rPr>
                        <a:t>Interruption in Tx After being on Treatment for &lt;3months</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8</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1259"/>
                    </a:solidFill>
                  </a:tcPr>
                </a:tc>
                <a:tc>
                  <a:txBody>
                    <a:bodyPr/>
                    <a:lstStyle/>
                    <a:p>
                      <a:pPr algn="ctr" rtl="0" fontAlgn="ctr"/>
                      <a:r>
                        <a:rPr lang="en-ZW" sz="1800" b="0" i="0" u="none" strike="noStrike">
                          <a:solidFill>
                            <a:srgbClr val="000000"/>
                          </a:solidFill>
                          <a:effectLst/>
                          <a:latin typeface="Calibri" panose="020F0502020204030204" pitchFamily="34" charset="0"/>
                        </a:rPr>
                        <a:t>9</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1259"/>
                    </a:solidFill>
                  </a:tcPr>
                </a:tc>
                <a:tc>
                  <a:txBody>
                    <a:bodyPr/>
                    <a:lstStyle/>
                    <a:p>
                      <a:pPr algn="ctr" rtl="0" fontAlgn="ctr"/>
                      <a:r>
                        <a:rPr lang="en-ZW" sz="1800" b="0" i="0" u="none" strike="noStrike">
                          <a:solidFill>
                            <a:srgbClr val="000000"/>
                          </a:solidFill>
                          <a:effectLst/>
                          <a:latin typeface="Calibri" panose="020F0502020204030204" pitchFamily="34" charset="0"/>
                        </a:rPr>
                        <a:t>17</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1259"/>
                    </a:solidFill>
                  </a:tcPr>
                </a:tc>
                <a:extLst>
                  <a:ext uri="{0D108BD9-81ED-4DB2-BD59-A6C34878D82A}">
                    <a16:rowId xmlns:a16="http://schemas.microsoft.com/office/drawing/2014/main" val="3820218316"/>
                  </a:ext>
                </a:extLst>
              </a:tr>
              <a:tr h="269391">
                <a:tc>
                  <a:txBody>
                    <a:bodyPr/>
                    <a:lstStyle/>
                    <a:p>
                      <a:pPr algn="l" rtl="0" fontAlgn="b"/>
                      <a:r>
                        <a:rPr lang="en-US" sz="1800" b="0" i="0" u="none" strike="noStrike" dirty="0">
                          <a:solidFill>
                            <a:srgbClr val="FFFFFF"/>
                          </a:solidFill>
                          <a:effectLst/>
                          <a:latin typeface="Calibri" panose="020F0502020204030204" pitchFamily="34" charset="0"/>
                        </a:rPr>
                        <a:t>Interruption in Tx After being on Treatment for 3-5months</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400871825"/>
                  </a:ext>
                </a:extLst>
              </a:tr>
              <a:tr h="271524">
                <a:tc>
                  <a:txBody>
                    <a:bodyPr/>
                    <a:lstStyle/>
                    <a:p>
                      <a:pPr algn="l" rtl="0" fontAlgn="b"/>
                      <a:r>
                        <a:rPr lang="en-US" sz="1800" b="0" i="0" u="none" strike="noStrike">
                          <a:solidFill>
                            <a:srgbClr val="FFFFFF"/>
                          </a:solidFill>
                          <a:effectLst/>
                          <a:latin typeface="Calibri" panose="020F0502020204030204" pitchFamily="34" charset="0"/>
                        </a:rPr>
                        <a:t>Interruption in Tx After being on Treatment for 6+months </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dirty="0">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248445227"/>
                  </a:ext>
                </a:extLst>
              </a:tr>
              <a:tr h="297381">
                <a:tc>
                  <a:txBody>
                    <a:bodyPr/>
                    <a:lstStyle/>
                    <a:p>
                      <a:pPr algn="l" rtl="0" fontAlgn="b"/>
                      <a:r>
                        <a:rPr lang="en-US" sz="1800" b="0" i="0" u="none" strike="noStrike">
                          <a:solidFill>
                            <a:srgbClr val="FFFFFF"/>
                          </a:solidFill>
                          <a:effectLst/>
                          <a:latin typeface="Calibri" panose="020F0502020204030204" pitchFamily="34" charset="0"/>
                        </a:rPr>
                        <a:t>Did not attempt to Trace Client</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130222482"/>
                  </a:ext>
                </a:extLst>
              </a:tr>
              <a:tr h="269391">
                <a:tc>
                  <a:txBody>
                    <a:bodyPr/>
                    <a:lstStyle/>
                    <a:p>
                      <a:pPr algn="l" rtl="0" fontAlgn="b"/>
                      <a:r>
                        <a:rPr lang="en-US" sz="1800" b="0" i="0" u="none" strike="noStrike">
                          <a:solidFill>
                            <a:srgbClr val="FFFFFF"/>
                          </a:solidFill>
                          <a:effectLst/>
                          <a:latin typeface="Calibri" panose="020F0502020204030204" pitchFamily="34" charset="0"/>
                        </a:rPr>
                        <a:t>Stopped (Self or Medical reasons)</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992374644"/>
                  </a:ext>
                </a:extLst>
              </a:tr>
              <a:tr h="366340">
                <a:tc>
                  <a:txBody>
                    <a:bodyPr/>
                    <a:lstStyle/>
                    <a:p>
                      <a:pPr algn="l" rtl="0" fontAlgn="b"/>
                      <a:r>
                        <a:rPr lang="en-US" sz="1800" b="0" i="0" u="none" strike="noStrike">
                          <a:solidFill>
                            <a:srgbClr val="FFFFFF"/>
                          </a:solidFill>
                          <a:effectLst/>
                          <a:latin typeface="Calibri" panose="020F0502020204030204" pitchFamily="34" charset="0"/>
                        </a:rPr>
                        <a:t>TX_RTT experienced IIT &lt;3 months before returning to treatment</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rtl="0" fontAlgn="ctr"/>
                      <a:r>
                        <a:rPr lang="en-ZW" sz="1800" b="0" i="0" u="none" strike="noStrike">
                          <a:solidFill>
                            <a:srgbClr val="000000"/>
                          </a:solidFill>
                          <a:effectLst/>
                          <a:latin typeface="Calibri" panose="020F0502020204030204" pitchFamily="34" charset="0"/>
                        </a:rPr>
                        <a:t>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453646585"/>
                  </a:ext>
                </a:extLst>
              </a:tr>
              <a:tr h="461156">
                <a:tc>
                  <a:txBody>
                    <a:bodyPr/>
                    <a:lstStyle/>
                    <a:p>
                      <a:pPr algn="l" rtl="0" fontAlgn="b"/>
                      <a:r>
                        <a:rPr lang="en-US" sz="1800" b="0" i="0" u="none" strike="noStrike">
                          <a:solidFill>
                            <a:srgbClr val="FFFFFF"/>
                          </a:solidFill>
                          <a:effectLst/>
                          <a:latin typeface="Calibri" panose="020F0502020204030204" pitchFamily="34" charset="0"/>
                        </a:rPr>
                        <a:t>TX_RTT experienced IIT 3-5 months before returning to treatment</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rtl="0" fontAlgn="ctr"/>
                      <a:r>
                        <a:rPr lang="en-ZW" sz="1800" b="0" i="0" u="none" strike="noStrike" dirty="0">
                          <a:solidFill>
                            <a:srgbClr val="000000"/>
                          </a:solidFill>
                          <a:effectLst/>
                          <a:latin typeface="Calibri" panose="020F0502020204030204" pitchFamily="34" charset="0"/>
                        </a:rPr>
                        <a:t>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649866104"/>
                  </a:ext>
                </a:extLst>
              </a:tr>
              <a:tr h="409438">
                <a:tc>
                  <a:txBody>
                    <a:bodyPr/>
                    <a:lstStyle/>
                    <a:p>
                      <a:pPr algn="l" rtl="0" fontAlgn="b"/>
                      <a:r>
                        <a:rPr lang="en-US" sz="1800" b="0" i="0" u="none" strike="noStrike">
                          <a:solidFill>
                            <a:srgbClr val="FFFFFF"/>
                          </a:solidFill>
                          <a:effectLst/>
                          <a:latin typeface="Calibri" panose="020F0502020204030204" pitchFamily="34" charset="0"/>
                        </a:rPr>
                        <a:t>TX_RTT experienced IIT 6+ months before returning to treatment</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626996965"/>
                  </a:ext>
                </a:extLst>
              </a:tr>
              <a:tr h="269391">
                <a:tc>
                  <a:txBody>
                    <a:bodyPr/>
                    <a:lstStyle/>
                    <a:p>
                      <a:pPr algn="l" rtl="0" fontAlgn="b"/>
                      <a:r>
                        <a:rPr lang="en-ZW" sz="1800" b="0" i="0" u="none" strike="noStrike">
                          <a:solidFill>
                            <a:srgbClr val="FFFFFF"/>
                          </a:solidFill>
                          <a:effectLst/>
                          <a:latin typeface="Calibri" panose="020F0502020204030204" pitchFamily="34" charset="0"/>
                        </a:rPr>
                        <a:t>Transfer In</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0</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432022962"/>
                  </a:ext>
                </a:extLst>
              </a:tr>
              <a:tr h="306002">
                <a:tc>
                  <a:txBody>
                    <a:bodyPr/>
                    <a:lstStyle/>
                    <a:p>
                      <a:pPr algn="l" rtl="0" fontAlgn="b"/>
                      <a:r>
                        <a:rPr lang="en-ZW" sz="1800" b="0" i="0" u="none" strike="noStrike">
                          <a:solidFill>
                            <a:srgbClr val="FFFFFF"/>
                          </a:solidFill>
                          <a:effectLst/>
                          <a:latin typeface="Calibri" panose="020F0502020204030204" pitchFamily="34" charset="0"/>
                        </a:rPr>
                        <a:t>TX_New Jan-March 2023</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22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31</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53</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432388860"/>
                  </a:ext>
                </a:extLst>
              </a:tr>
              <a:tr h="306002">
                <a:tc>
                  <a:txBody>
                    <a:bodyPr/>
                    <a:lstStyle/>
                    <a:p>
                      <a:pPr algn="l" rtl="0" fontAlgn="b"/>
                      <a:r>
                        <a:rPr lang="en-US" sz="1800" b="0" i="0" u="none" strike="noStrike">
                          <a:solidFill>
                            <a:srgbClr val="FFFFFF"/>
                          </a:solidFill>
                          <a:effectLst/>
                          <a:latin typeface="Calibri" panose="020F0502020204030204" pitchFamily="34" charset="0"/>
                        </a:rPr>
                        <a:t>Reported TX_CURR as @ 31 March  2023</a:t>
                      </a:r>
                    </a:p>
                  </a:txBody>
                  <a:tcPr marL="4113" marR="4113" marT="41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tc>
                  <a:txBody>
                    <a:bodyPr/>
                    <a:lstStyle/>
                    <a:p>
                      <a:pPr algn="ctr" rtl="0" fontAlgn="ctr"/>
                      <a:r>
                        <a:rPr lang="en-ZW" sz="1800" b="0" i="0" u="none" strike="noStrike">
                          <a:solidFill>
                            <a:srgbClr val="000000"/>
                          </a:solidFill>
                          <a:effectLst/>
                          <a:latin typeface="Calibri" panose="020F0502020204030204" pitchFamily="34" charset="0"/>
                        </a:rPr>
                        <a:t>63</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a:solidFill>
                            <a:srgbClr val="000000"/>
                          </a:solidFill>
                          <a:effectLst/>
                          <a:latin typeface="Calibri" panose="020F0502020204030204" pitchFamily="34" charset="0"/>
                        </a:rPr>
                        <a:t>59</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0" fontAlgn="ctr"/>
                      <a:r>
                        <a:rPr lang="en-ZW" sz="1800" b="0" i="0" u="none" strike="noStrike" dirty="0">
                          <a:solidFill>
                            <a:srgbClr val="000000"/>
                          </a:solidFill>
                          <a:effectLst/>
                          <a:latin typeface="Calibri" panose="020F0502020204030204" pitchFamily="34" charset="0"/>
                        </a:rPr>
                        <a:t>122</a:t>
                      </a:r>
                    </a:p>
                  </a:txBody>
                  <a:tcPr marL="4113" marR="4113" marT="41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3688985793"/>
                  </a:ext>
                </a:extLst>
              </a:tr>
            </a:tbl>
          </a:graphicData>
        </a:graphic>
      </p:graphicFrame>
    </p:spTree>
    <p:extLst>
      <p:ext uri="{BB962C8B-B14F-4D97-AF65-F5344CB8AC3E}">
        <p14:creationId xmlns:p14="http://schemas.microsoft.com/office/powerpoint/2010/main" val="3613694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80D77B-D63E-D7D6-C709-DB4D7DC05AF2}"/>
              </a:ext>
            </a:extLst>
          </p:cNvPr>
          <p:cNvSpPr txBox="1"/>
          <p:nvPr/>
        </p:nvSpPr>
        <p:spPr>
          <a:xfrm>
            <a:off x="0" y="69249"/>
            <a:ext cx="1104392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W" sz="3600" b="1" i="0" u="none" strike="noStrike" kern="1200" cap="none" spc="0" normalizeH="0" baseline="0" noProof="0" dirty="0">
                <a:ln>
                  <a:noFill/>
                </a:ln>
                <a:solidFill>
                  <a:prstClr val="black"/>
                </a:solidFill>
                <a:effectLst/>
                <a:uLnTx/>
                <a:uFillTx/>
                <a:latin typeface="Calibri "/>
                <a:ea typeface="+mn-ea"/>
                <a:cs typeface="+mn-cs"/>
              </a:rPr>
              <a:t>Tx_ </a:t>
            </a:r>
            <a:r>
              <a:rPr kumimoji="0" lang="en-ZW" sz="3600" b="1" i="0" u="none" strike="noStrike" kern="1200" cap="none" spc="0" normalizeH="0" baseline="0" noProof="0" dirty="0" err="1">
                <a:ln>
                  <a:noFill/>
                </a:ln>
                <a:solidFill>
                  <a:prstClr val="black"/>
                </a:solidFill>
                <a:effectLst/>
                <a:uLnTx/>
                <a:uFillTx/>
                <a:latin typeface="Calibri "/>
                <a:ea typeface="+mn-ea"/>
                <a:cs typeface="+mn-cs"/>
              </a:rPr>
              <a:t>Curr</a:t>
            </a:r>
            <a:r>
              <a:rPr kumimoji="0" lang="en-ZW" sz="3600" b="1" i="0" u="none" strike="noStrike" kern="1200" cap="none" spc="0" normalizeH="0" baseline="0" noProof="0" dirty="0">
                <a:ln>
                  <a:noFill/>
                </a:ln>
                <a:solidFill>
                  <a:prstClr val="black"/>
                </a:solidFill>
                <a:effectLst/>
                <a:uLnTx/>
                <a:uFillTx/>
                <a:latin typeface="Calibri "/>
                <a:ea typeface="+mn-ea"/>
                <a:cs typeface="+mn-cs"/>
              </a:rPr>
              <a:t> Waterfall Analysis for </a:t>
            </a:r>
            <a:r>
              <a:rPr kumimoji="0" lang="en-ZW" sz="3600" b="1" i="0" u="none" strike="noStrike" kern="1200" cap="none" spc="0" normalizeH="0" baseline="0" noProof="0" dirty="0" err="1">
                <a:ln>
                  <a:noFill/>
                </a:ln>
                <a:solidFill>
                  <a:prstClr val="black"/>
                </a:solidFill>
                <a:effectLst/>
                <a:uLnTx/>
                <a:uFillTx/>
                <a:latin typeface="Calibri "/>
                <a:ea typeface="+mn-ea"/>
                <a:cs typeface="+mn-cs"/>
              </a:rPr>
              <a:t>Mutare</a:t>
            </a:r>
            <a:r>
              <a:rPr kumimoji="0" lang="en-ZW" sz="3600" b="1" i="0" u="none" strike="noStrike" kern="1200" cap="none" spc="0" normalizeH="0" baseline="0" noProof="0" dirty="0">
                <a:ln>
                  <a:noFill/>
                </a:ln>
                <a:solidFill>
                  <a:prstClr val="black"/>
                </a:solidFill>
                <a:effectLst/>
                <a:uLnTx/>
                <a:uFillTx/>
                <a:latin typeface="Calibri "/>
                <a:ea typeface="+mn-ea"/>
                <a:cs typeface="+mn-cs"/>
              </a:rPr>
              <a:t> – 31 March 2023</a:t>
            </a:r>
            <a:endParaRPr kumimoji="0" lang="en-ZW"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cx4="http://schemas.microsoft.com/office/drawing/2016/5/10/chartex">
        <mc:Choice Requires="cx4">
          <p:graphicFrame>
            <p:nvGraphicFramePr>
              <p:cNvPr id="3" name="Chart 2">
                <a:extLst>
                  <a:ext uri="{FF2B5EF4-FFF2-40B4-BE49-F238E27FC236}">
                    <a16:creationId xmlns:a16="http://schemas.microsoft.com/office/drawing/2014/main" id="{1AB0D2A8-F8C4-D5BE-89F1-85307FC3A028}"/>
                  </a:ext>
                </a:extLst>
              </p:cNvPr>
              <p:cNvGraphicFramePr/>
              <p:nvPr>
                <p:extLst>
                  <p:ext uri="{D42A27DB-BD31-4B8C-83A1-F6EECF244321}">
                    <p14:modId xmlns:p14="http://schemas.microsoft.com/office/powerpoint/2010/main" val="4184889295"/>
                  </p:ext>
                </p:extLst>
              </p:nvPr>
            </p:nvGraphicFramePr>
            <p:xfrm>
              <a:off x="876300" y="981075"/>
              <a:ext cx="10677525" cy="49149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Chart 2">
                <a:extLst>
                  <a:ext uri="{FF2B5EF4-FFF2-40B4-BE49-F238E27FC236}">
                    <a16:creationId xmlns:a16="http://schemas.microsoft.com/office/drawing/2014/main" id="{1AB0D2A8-F8C4-D5BE-89F1-85307FC3A028}"/>
                  </a:ext>
                </a:extLst>
              </p:cNvPr>
              <p:cNvPicPr>
                <a:picLocks noGrp="1" noRot="1" noChangeAspect="1" noMove="1" noResize="1" noEditPoints="1" noAdjustHandles="1" noChangeArrowheads="1" noChangeShapeType="1"/>
              </p:cNvPicPr>
              <p:nvPr/>
            </p:nvPicPr>
            <p:blipFill>
              <a:blip r:embed="rId3"/>
              <a:stretch>
                <a:fillRect/>
              </a:stretch>
            </p:blipFill>
            <p:spPr>
              <a:xfrm>
                <a:off x="876300" y="981075"/>
                <a:ext cx="10677525" cy="4914900"/>
              </a:xfrm>
              <a:prstGeom prst="rect">
                <a:avLst/>
              </a:prstGeom>
            </p:spPr>
          </p:pic>
        </mc:Fallback>
      </mc:AlternateContent>
    </p:spTree>
    <p:extLst>
      <p:ext uri="{BB962C8B-B14F-4D97-AF65-F5344CB8AC3E}">
        <p14:creationId xmlns:p14="http://schemas.microsoft.com/office/powerpoint/2010/main" val="1547604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9F1B39-7A97-42FF-AF03-7A24B978AE52}"/>
              </a:ext>
            </a:extLst>
          </p:cNvPr>
          <p:cNvPicPr>
            <a:picLocks noChangeAspect="1"/>
          </p:cNvPicPr>
          <p:nvPr/>
        </p:nvPicPr>
        <p:blipFill>
          <a:blip r:embed="rId2"/>
          <a:stretch>
            <a:fillRect/>
          </a:stretch>
        </p:blipFill>
        <p:spPr>
          <a:xfrm>
            <a:off x="0" y="17087"/>
            <a:ext cx="12192000" cy="6741780"/>
          </a:xfrm>
          <a:prstGeom prst="rect">
            <a:avLst/>
          </a:prstGeom>
        </p:spPr>
      </p:pic>
    </p:spTree>
    <p:extLst>
      <p:ext uri="{BB962C8B-B14F-4D97-AF65-F5344CB8AC3E}">
        <p14:creationId xmlns:p14="http://schemas.microsoft.com/office/powerpoint/2010/main" val="1656109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533F9B-D3F9-45D6-A496-E052F4CBD6AE}"/>
              </a:ext>
            </a:extLst>
          </p:cNvPr>
          <p:cNvPicPr>
            <a:picLocks noChangeAspect="1"/>
          </p:cNvPicPr>
          <p:nvPr/>
        </p:nvPicPr>
        <p:blipFill>
          <a:blip r:embed="rId2"/>
          <a:stretch>
            <a:fillRect/>
          </a:stretch>
        </p:blipFill>
        <p:spPr>
          <a:xfrm>
            <a:off x="0" y="36988"/>
            <a:ext cx="12192000" cy="6821012"/>
          </a:xfrm>
          <a:prstGeom prst="rect">
            <a:avLst/>
          </a:prstGeom>
        </p:spPr>
      </p:pic>
    </p:spTree>
    <p:extLst>
      <p:ext uri="{BB962C8B-B14F-4D97-AF65-F5344CB8AC3E}">
        <p14:creationId xmlns:p14="http://schemas.microsoft.com/office/powerpoint/2010/main" val="3808154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126372-CC77-4672-AAC6-E0091461D840}"/>
              </a:ext>
            </a:extLst>
          </p:cNvPr>
          <p:cNvGrpSpPr/>
          <p:nvPr/>
        </p:nvGrpSpPr>
        <p:grpSpPr>
          <a:xfrm>
            <a:off x="-12783" y="0"/>
            <a:ext cx="12204783" cy="6858000"/>
            <a:chOff x="-12783" y="0"/>
            <a:chExt cx="12204783" cy="6858000"/>
          </a:xfrm>
        </p:grpSpPr>
        <p:pic>
          <p:nvPicPr>
            <p:cNvPr id="5" name="Picture 4">
              <a:extLst>
                <a:ext uri="{FF2B5EF4-FFF2-40B4-BE49-F238E27FC236}">
                  <a16:creationId xmlns:a16="http://schemas.microsoft.com/office/drawing/2014/main" id="{C5DA0378-C2FB-477B-ABE5-20D4ED3595D0}"/>
                </a:ext>
              </a:extLst>
            </p:cNvPr>
            <p:cNvPicPr>
              <a:picLocks noChangeAspect="1"/>
            </p:cNvPicPr>
            <p:nvPr/>
          </p:nvPicPr>
          <p:blipFill>
            <a:blip r:embed="rId2"/>
            <a:stretch>
              <a:fillRect/>
            </a:stretch>
          </p:blipFill>
          <p:spPr>
            <a:xfrm>
              <a:off x="-12782" y="0"/>
              <a:ext cx="12204782" cy="6858000"/>
            </a:xfrm>
            <a:prstGeom prst="rect">
              <a:avLst/>
            </a:prstGeom>
          </p:spPr>
        </p:pic>
        <p:pic>
          <p:nvPicPr>
            <p:cNvPr id="7" name="Picture 6">
              <a:extLst>
                <a:ext uri="{FF2B5EF4-FFF2-40B4-BE49-F238E27FC236}">
                  <a16:creationId xmlns:a16="http://schemas.microsoft.com/office/drawing/2014/main" id="{9438944E-F0B5-4D0E-BAA4-028B6811CEE6}"/>
                </a:ext>
              </a:extLst>
            </p:cNvPr>
            <p:cNvPicPr>
              <a:picLocks noChangeAspect="1"/>
            </p:cNvPicPr>
            <p:nvPr/>
          </p:nvPicPr>
          <p:blipFill rotWithShape="1">
            <a:blip r:embed="rId3"/>
            <a:srcRect l="1664" r="1606" b="6942"/>
            <a:stretch/>
          </p:blipFill>
          <p:spPr>
            <a:xfrm>
              <a:off x="-12783" y="4471780"/>
              <a:ext cx="11634939" cy="2220568"/>
            </a:xfrm>
            <a:prstGeom prst="rect">
              <a:avLst/>
            </a:prstGeom>
          </p:spPr>
        </p:pic>
      </p:grpSp>
    </p:spTree>
    <p:extLst>
      <p:ext uri="{BB962C8B-B14F-4D97-AF65-F5344CB8AC3E}">
        <p14:creationId xmlns:p14="http://schemas.microsoft.com/office/powerpoint/2010/main" val="1043610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C44A5C-E0F0-4E65-B013-BF734F9671F3}"/>
              </a:ext>
            </a:extLst>
          </p:cNvPr>
          <p:cNvPicPr>
            <a:picLocks noChangeAspect="1"/>
          </p:cNvPicPr>
          <p:nvPr/>
        </p:nvPicPr>
        <p:blipFill>
          <a:blip r:embed="rId2"/>
          <a:stretch>
            <a:fillRect/>
          </a:stretch>
        </p:blipFill>
        <p:spPr>
          <a:xfrm>
            <a:off x="636103" y="413359"/>
            <a:ext cx="10880036" cy="612407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470901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0D2251-DBA8-4334-8215-9A68172BE7EF}"/>
              </a:ext>
            </a:extLst>
          </p:cNvPr>
          <p:cNvPicPr>
            <a:picLocks noChangeAspect="1"/>
          </p:cNvPicPr>
          <p:nvPr/>
        </p:nvPicPr>
        <p:blipFill>
          <a:blip r:embed="rId2"/>
          <a:stretch>
            <a:fillRect/>
          </a:stretch>
        </p:blipFill>
        <p:spPr>
          <a:xfrm>
            <a:off x="331304" y="211059"/>
            <a:ext cx="11078818" cy="5951201"/>
          </a:xfrm>
          <a:prstGeom prst="rect">
            <a:avLst/>
          </a:prstGeom>
        </p:spPr>
      </p:pic>
    </p:spTree>
    <p:extLst>
      <p:ext uri="{BB962C8B-B14F-4D97-AF65-F5344CB8AC3E}">
        <p14:creationId xmlns:p14="http://schemas.microsoft.com/office/powerpoint/2010/main" val="1547119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7233A7-6C63-44D7-8AFF-06B2D0850B9F}"/>
              </a:ext>
            </a:extLst>
          </p:cNvPr>
          <p:cNvPicPr>
            <a:picLocks noChangeAspect="1"/>
          </p:cNvPicPr>
          <p:nvPr/>
        </p:nvPicPr>
        <p:blipFill>
          <a:blip r:embed="rId2"/>
          <a:stretch>
            <a:fillRect/>
          </a:stretch>
        </p:blipFill>
        <p:spPr>
          <a:xfrm>
            <a:off x="185531" y="57687"/>
            <a:ext cx="11913704" cy="5943063"/>
          </a:xfrm>
          <a:prstGeom prst="rect">
            <a:avLst/>
          </a:prstGeom>
        </p:spPr>
      </p:pic>
    </p:spTree>
    <p:extLst>
      <p:ext uri="{BB962C8B-B14F-4D97-AF65-F5344CB8AC3E}">
        <p14:creationId xmlns:p14="http://schemas.microsoft.com/office/powerpoint/2010/main" val="407757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35171" y="763325"/>
            <a:ext cx="11791785" cy="5958150"/>
          </a:xfrm>
        </p:spPr>
        <p:txBody>
          <a:bodyPr/>
          <a:lstStyle/>
          <a:p>
            <a:r>
              <a:rPr lang="en-US" dirty="0"/>
              <a:t>Number of ART patients (who were on ART at the beginning of the quarterly reporting period or initiated on treatment during the reporting period) and then had no clinical contact since their last expected contact 	</a:t>
            </a:r>
          </a:p>
          <a:p>
            <a:r>
              <a:rPr lang="en-US" dirty="0"/>
              <a:t>TX_ML (treatment mortality and loss) is intended to: </a:t>
            </a:r>
          </a:p>
          <a:p>
            <a:pPr lvl="1"/>
            <a:r>
              <a:rPr lang="en-US" dirty="0"/>
              <a:t>(1) help better understand fluctuations or steady growth in TX_CURR over time, </a:t>
            </a:r>
          </a:p>
          <a:p>
            <a:pPr lvl="1"/>
            <a:r>
              <a:rPr lang="en-US" dirty="0"/>
              <a:t>(2) encourage tracing of patients when a patient has had no clinical contact for greater than 28 days since their last expected contact and</a:t>
            </a:r>
          </a:p>
          <a:p>
            <a:pPr lvl="1"/>
            <a:r>
              <a:rPr lang="en-US" dirty="0"/>
              <a:t> (3) promote timely identification of patient outcomes among patients known to have missed clinical visits or drug pickups. </a:t>
            </a:r>
          </a:p>
          <a:p>
            <a:endParaRPr lang="en-ZW"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1F82B-EACD-44DD-B37E-7A7D49CC393D}" type="slidenum">
              <a:rPr kumimoji="0" lang="en-US" sz="1200" b="1"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Title 1">
            <a:extLst>
              <a:ext uri="{FF2B5EF4-FFF2-40B4-BE49-F238E27FC236}">
                <a16:creationId xmlns:a16="http://schemas.microsoft.com/office/drawing/2014/main" id="{CA061C16-2528-467B-9425-52515FC8FBC2}"/>
              </a:ext>
            </a:extLst>
          </p:cNvPr>
          <p:cNvSpPr txBox="1">
            <a:spLocks/>
          </p:cNvSpPr>
          <p:nvPr/>
        </p:nvSpPr>
        <p:spPr>
          <a:xfrm>
            <a:off x="0" y="0"/>
            <a:ext cx="12192000" cy="628650"/>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595959"/>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rPr>
              <a:t>TX_ML Definition</a:t>
            </a:r>
            <a:endParaRPr kumimoji="0" lang="en-US" sz="2000" b="0"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76504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061C16-2528-467B-9425-52515FC8FBC2}"/>
              </a:ext>
            </a:extLst>
          </p:cNvPr>
          <p:cNvSpPr txBox="1">
            <a:spLocks/>
          </p:cNvSpPr>
          <p:nvPr/>
        </p:nvSpPr>
        <p:spPr>
          <a:xfrm>
            <a:off x="0" y="0"/>
            <a:ext cx="12192000" cy="628650"/>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595959"/>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rPr>
              <a:t>TX_ML OUTCOMES</a:t>
            </a:r>
            <a:endParaRPr kumimoji="0" lang="en-US" sz="2000" b="0" i="0" u="none" strike="noStrike" kern="1200" cap="none" spc="0" normalizeH="0" baseline="0" noProof="0" dirty="0">
              <a:ln>
                <a:noFill/>
              </a:ln>
              <a:solidFill>
                <a:sysClr val="window" lastClr="FFFFFF"/>
              </a:solidFill>
              <a:effectLst/>
              <a:uLnTx/>
              <a:uFillTx/>
              <a:latin typeface="Open Sans"/>
              <a:ea typeface="Tahoma" panose="020B060403050404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28034" y="570777"/>
            <a:ext cx="11436439" cy="6113233"/>
          </a:xfrm>
          <a:prstGeom prst="rect">
            <a:avLst/>
          </a:prstGeom>
        </p:spPr>
      </p:pic>
    </p:spTree>
    <p:extLst>
      <p:ext uri="{BB962C8B-B14F-4D97-AF65-F5344CB8AC3E}">
        <p14:creationId xmlns:p14="http://schemas.microsoft.com/office/powerpoint/2010/main" val="2659723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065B84-4047-4AC1-B677-066723582E65}"/>
              </a:ext>
            </a:extLst>
          </p:cNvPr>
          <p:cNvSpPr txBox="1">
            <a:spLocks/>
          </p:cNvSpPr>
          <p:nvPr/>
        </p:nvSpPr>
        <p:spPr>
          <a:xfrm>
            <a:off x="0" y="1"/>
            <a:ext cx="12192000" cy="900331"/>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ysClr val="window" lastClr="FFFFFF"/>
                </a:solidFill>
                <a:effectLst/>
                <a:uLnTx/>
                <a:uFillTx/>
                <a:latin typeface="Calibri" panose="020F0502020204030204"/>
                <a:ea typeface="+mj-ea"/>
                <a:cs typeface="+mj-cs"/>
              </a:rPr>
              <a:t>TX_RTT Indicator</a:t>
            </a:r>
            <a:endParaRPr kumimoji="0" lang="en-ZW" sz="3600" b="1" i="0" u="none" strike="noStrike" kern="1200" cap="none" spc="0" normalizeH="0" baseline="0" noProof="0" dirty="0">
              <a:ln>
                <a:noFill/>
              </a:ln>
              <a:solidFill>
                <a:sysClr val="window" lastClr="FFFFFF"/>
              </a:solidFill>
              <a:effectLst/>
              <a:uLnTx/>
              <a:uFillTx/>
              <a:latin typeface="Calibri" panose="020F0502020204030204"/>
              <a:ea typeface="+mj-ea"/>
              <a:cs typeface="+mj-cs"/>
            </a:endParaRPr>
          </a:p>
        </p:txBody>
      </p:sp>
      <p:sp>
        <p:nvSpPr>
          <p:cNvPr id="5" name="Content Placeholder 5">
            <a:extLst>
              <a:ext uri="{FF2B5EF4-FFF2-40B4-BE49-F238E27FC236}">
                <a16:creationId xmlns:a16="http://schemas.microsoft.com/office/drawing/2014/main" id="{025BC74C-500D-4FDD-B5AD-EB864E818A16}"/>
              </a:ext>
            </a:extLst>
          </p:cNvPr>
          <p:cNvSpPr>
            <a:spLocks noGrp="1"/>
          </p:cNvSpPr>
          <p:nvPr>
            <p:ph idx="1"/>
          </p:nvPr>
        </p:nvSpPr>
        <p:spPr>
          <a:xfrm>
            <a:off x="838200" y="1253331"/>
            <a:ext cx="10515600" cy="4351338"/>
          </a:xfrm>
        </p:spPr>
        <p:txBody>
          <a:bodyPr/>
          <a:lstStyle/>
          <a:p>
            <a:r>
              <a:rPr lang="en-US" dirty="0"/>
              <a:t>These are individuals who were previously on ART who restarted  ARV after being off treatment for more than 28 days (and therefore experienced as IIT) . </a:t>
            </a:r>
          </a:p>
          <a:p>
            <a:r>
              <a:rPr lang="en-US" dirty="0"/>
              <a:t>Number of ART patients who experienced IIT during any previous reporting period who successfully restarted ARVs within the reporting period and remained on treatment until the end of the reporting period</a:t>
            </a:r>
          </a:p>
          <a:p>
            <a:r>
              <a:rPr lang="en-US" dirty="0"/>
              <a:t>Changed language of LTFU to patient </a:t>
            </a:r>
            <a:r>
              <a:rPr lang="en-US" dirty="0" err="1"/>
              <a:t>centred</a:t>
            </a:r>
            <a:r>
              <a:rPr lang="en-US" dirty="0"/>
              <a:t> language of Interruption in treatment (IIT)</a:t>
            </a:r>
          </a:p>
          <a:p>
            <a:r>
              <a:rPr lang="en-US" dirty="0"/>
              <a:t>Used as index cases also</a:t>
            </a:r>
          </a:p>
          <a:p>
            <a:endParaRPr lang="en-US" dirty="0"/>
          </a:p>
          <a:p>
            <a:endParaRPr lang="en-ZW" dirty="0"/>
          </a:p>
        </p:txBody>
      </p:sp>
    </p:spTree>
    <p:extLst>
      <p:ext uri="{BB962C8B-B14F-4D97-AF65-F5344CB8AC3E}">
        <p14:creationId xmlns:p14="http://schemas.microsoft.com/office/powerpoint/2010/main" val="2449155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0869"/>
            <a:ext cx="12192000" cy="645405"/>
          </a:xfrm>
          <a:prstGeom prst="rect">
            <a:avLst/>
          </a:prstGeom>
          <a:solidFill>
            <a:schemeClr val="accent1">
              <a:lumMod val="75000"/>
            </a:schemeClr>
          </a:solidFill>
        </p:spPr>
        <p:txBody>
          <a:bodyPr vert="horz" wrap="square" lIns="0" tIns="12700" rIns="0" bIns="0" rtlCol="0">
            <a:spAutoFit/>
          </a:bodyPr>
          <a:lstStyle/>
          <a:p>
            <a:pPr marL="12700">
              <a:lnSpc>
                <a:spcPct val="100000"/>
              </a:lnSpc>
              <a:spcBef>
                <a:spcPts val="100"/>
              </a:spcBef>
            </a:pPr>
            <a:r>
              <a:rPr b="1" spc="-5" dirty="0">
                <a:latin typeface="Carlito"/>
                <a:cs typeface="Carlito"/>
              </a:rPr>
              <a:t>Overview </a:t>
            </a:r>
            <a:r>
              <a:rPr b="1" dirty="0">
                <a:latin typeface="Carlito"/>
                <a:cs typeface="Carlito"/>
              </a:rPr>
              <a:t>of </a:t>
            </a:r>
            <a:r>
              <a:rPr b="1" spc="-20" dirty="0">
                <a:latin typeface="Carlito"/>
                <a:cs typeface="Carlito"/>
              </a:rPr>
              <a:t>data </a:t>
            </a:r>
            <a:r>
              <a:rPr b="1" spc="-5" dirty="0">
                <a:latin typeface="Carlito"/>
                <a:cs typeface="Carlito"/>
              </a:rPr>
              <a:t>collection </a:t>
            </a:r>
            <a:r>
              <a:rPr b="1" dirty="0">
                <a:latin typeface="Carlito"/>
                <a:cs typeface="Carlito"/>
              </a:rPr>
              <a:t>&amp; </a:t>
            </a:r>
            <a:r>
              <a:rPr b="1" spc="-10" dirty="0">
                <a:latin typeface="Carlito"/>
                <a:cs typeface="Carlito"/>
              </a:rPr>
              <a:t>reporting processes</a:t>
            </a:r>
          </a:p>
        </p:txBody>
      </p:sp>
      <p:graphicFrame>
        <p:nvGraphicFramePr>
          <p:cNvPr id="3" name="object 3"/>
          <p:cNvGraphicFramePr>
            <a:graphicFrameLocks noGrp="1"/>
          </p:cNvGraphicFramePr>
          <p:nvPr>
            <p:extLst>
              <p:ext uri="{D42A27DB-BD31-4B8C-83A1-F6EECF244321}">
                <p14:modId xmlns:p14="http://schemas.microsoft.com/office/powerpoint/2010/main" val="385454502"/>
              </p:ext>
            </p:extLst>
          </p:nvPr>
        </p:nvGraphicFramePr>
        <p:xfrm>
          <a:off x="70487" y="676274"/>
          <a:ext cx="12121513" cy="6012192"/>
        </p:xfrm>
        <a:graphic>
          <a:graphicData uri="http://schemas.openxmlformats.org/drawingml/2006/table">
            <a:tbl>
              <a:tblPr firstRow="1" bandRow="1">
                <a:tableStyleId>{2D5ABB26-0587-4C30-8999-92F81FD0307C}</a:tableStyleId>
              </a:tblPr>
              <a:tblGrid>
                <a:gridCol w="1036955">
                  <a:extLst>
                    <a:ext uri="{9D8B030D-6E8A-4147-A177-3AD203B41FA5}">
                      <a16:colId xmlns:a16="http://schemas.microsoft.com/office/drawing/2014/main" val="20000"/>
                    </a:ext>
                  </a:extLst>
                </a:gridCol>
                <a:gridCol w="637540">
                  <a:extLst>
                    <a:ext uri="{9D8B030D-6E8A-4147-A177-3AD203B41FA5}">
                      <a16:colId xmlns:a16="http://schemas.microsoft.com/office/drawing/2014/main" val="20001"/>
                    </a:ext>
                  </a:extLst>
                </a:gridCol>
                <a:gridCol w="2802254">
                  <a:extLst>
                    <a:ext uri="{9D8B030D-6E8A-4147-A177-3AD203B41FA5}">
                      <a16:colId xmlns:a16="http://schemas.microsoft.com/office/drawing/2014/main" val="20002"/>
                    </a:ext>
                  </a:extLst>
                </a:gridCol>
                <a:gridCol w="2098040">
                  <a:extLst>
                    <a:ext uri="{9D8B030D-6E8A-4147-A177-3AD203B41FA5}">
                      <a16:colId xmlns:a16="http://schemas.microsoft.com/office/drawing/2014/main" val="20003"/>
                    </a:ext>
                  </a:extLst>
                </a:gridCol>
                <a:gridCol w="1421765">
                  <a:extLst>
                    <a:ext uri="{9D8B030D-6E8A-4147-A177-3AD203B41FA5}">
                      <a16:colId xmlns:a16="http://schemas.microsoft.com/office/drawing/2014/main" val="20004"/>
                    </a:ext>
                  </a:extLst>
                </a:gridCol>
                <a:gridCol w="4124959">
                  <a:extLst>
                    <a:ext uri="{9D8B030D-6E8A-4147-A177-3AD203B41FA5}">
                      <a16:colId xmlns:a16="http://schemas.microsoft.com/office/drawing/2014/main" val="20005"/>
                    </a:ext>
                  </a:extLst>
                </a:gridCol>
              </a:tblGrid>
              <a:tr h="518160">
                <a:tc gridSpan="2">
                  <a:txBody>
                    <a:bodyPr/>
                    <a:lstStyle/>
                    <a:p>
                      <a:pPr marL="502920">
                        <a:lnSpc>
                          <a:spcPct val="100000"/>
                        </a:lnSpc>
                        <a:spcBef>
                          <a:spcPts val="270"/>
                        </a:spcBef>
                      </a:pPr>
                      <a:r>
                        <a:rPr sz="1400" b="1" spc="-5" dirty="0">
                          <a:solidFill>
                            <a:srgbClr val="006FC0"/>
                          </a:solidFill>
                          <a:latin typeface="Carlito"/>
                          <a:cs typeface="Carlito"/>
                        </a:rPr>
                        <a:t>Indicator</a:t>
                      </a:r>
                      <a:endParaRPr sz="1400">
                        <a:latin typeface="Carlito"/>
                        <a:cs typeface="Carlito"/>
                      </a:endParaRPr>
                    </a:p>
                  </a:txBody>
                  <a:tcPr marL="0" marR="0" marT="34290"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L="574675">
                        <a:lnSpc>
                          <a:spcPct val="100000"/>
                        </a:lnSpc>
                        <a:spcBef>
                          <a:spcPts val="270"/>
                        </a:spcBef>
                      </a:pPr>
                      <a:r>
                        <a:rPr sz="1400" b="1" spc="-5" dirty="0">
                          <a:solidFill>
                            <a:srgbClr val="006FC0"/>
                          </a:solidFill>
                          <a:latin typeface="Carlito"/>
                          <a:cs typeface="Carlito"/>
                        </a:rPr>
                        <a:t>Primary Data</a:t>
                      </a:r>
                      <a:r>
                        <a:rPr sz="1400" b="1" spc="-40" dirty="0">
                          <a:solidFill>
                            <a:srgbClr val="006FC0"/>
                          </a:solidFill>
                          <a:latin typeface="Carlito"/>
                          <a:cs typeface="Carlito"/>
                        </a:rPr>
                        <a:t> </a:t>
                      </a:r>
                      <a:r>
                        <a:rPr sz="1400" b="1" spc="-10" dirty="0">
                          <a:solidFill>
                            <a:srgbClr val="006FC0"/>
                          </a:solidFill>
                          <a:latin typeface="Carlito"/>
                          <a:cs typeface="Carlito"/>
                        </a:rPr>
                        <a:t>Source/s</a:t>
                      </a:r>
                      <a:endParaRPr sz="14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64869" marR="127635" indent="-731520">
                        <a:lnSpc>
                          <a:spcPct val="100000"/>
                        </a:lnSpc>
                        <a:spcBef>
                          <a:spcPts val="270"/>
                        </a:spcBef>
                      </a:pPr>
                      <a:r>
                        <a:rPr sz="1400" b="1" spc="-5" dirty="0">
                          <a:solidFill>
                            <a:srgbClr val="006FC0"/>
                          </a:solidFill>
                          <a:latin typeface="Carlito"/>
                          <a:cs typeface="Carlito"/>
                        </a:rPr>
                        <a:t>Data collection tools</a:t>
                      </a:r>
                      <a:r>
                        <a:rPr sz="1400" b="1" spc="-75" dirty="0">
                          <a:solidFill>
                            <a:srgbClr val="006FC0"/>
                          </a:solidFill>
                          <a:latin typeface="Carlito"/>
                          <a:cs typeface="Carlito"/>
                        </a:rPr>
                        <a:t> </a:t>
                      </a:r>
                      <a:r>
                        <a:rPr sz="1400" b="1" dirty="0">
                          <a:solidFill>
                            <a:srgbClr val="006FC0"/>
                          </a:solidFill>
                          <a:latin typeface="Carlito"/>
                          <a:cs typeface="Carlito"/>
                        </a:rPr>
                        <a:t>and  </a:t>
                      </a:r>
                      <a:r>
                        <a:rPr sz="1400" b="1" spc="-10" dirty="0">
                          <a:solidFill>
                            <a:srgbClr val="006FC0"/>
                          </a:solidFill>
                          <a:latin typeface="Carlito"/>
                          <a:cs typeface="Carlito"/>
                        </a:rPr>
                        <a:t>SOPs</a:t>
                      </a:r>
                      <a:endParaRPr sz="14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7005" marR="157480" indent="65405">
                        <a:lnSpc>
                          <a:spcPct val="100000"/>
                        </a:lnSpc>
                        <a:spcBef>
                          <a:spcPts val="270"/>
                        </a:spcBef>
                      </a:pPr>
                      <a:r>
                        <a:rPr sz="1400" b="1" dirty="0">
                          <a:solidFill>
                            <a:srgbClr val="006FC0"/>
                          </a:solidFill>
                          <a:latin typeface="Carlito"/>
                          <a:cs typeface="Carlito"/>
                        </a:rPr>
                        <a:t>Frequency of  </a:t>
                      </a:r>
                      <a:r>
                        <a:rPr sz="1400" b="1" spc="-5" dirty="0">
                          <a:solidFill>
                            <a:srgbClr val="006FC0"/>
                          </a:solidFill>
                          <a:latin typeface="Carlito"/>
                          <a:cs typeface="Carlito"/>
                        </a:rPr>
                        <a:t>data</a:t>
                      </a:r>
                      <a:r>
                        <a:rPr sz="1400" b="1" spc="-65" dirty="0">
                          <a:solidFill>
                            <a:srgbClr val="006FC0"/>
                          </a:solidFill>
                          <a:latin typeface="Carlito"/>
                          <a:cs typeface="Carlito"/>
                        </a:rPr>
                        <a:t> </a:t>
                      </a:r>
                      <a:r>
                        <a:rPr sz="1400" b="1" spc="-5" dirty="0">
                          <a:solidFill>
                            <a:srgbClr val="006FC0"/>
                          </a:solidFill>
                          <a:latin typeface="Carlito"/>
                          <a:cs typeface="Carlito"/>
                        </a:rPr>
                        <a:t>collection</a:t>
                      </a:r>
                      <a:endParaRPr sz="14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40130">
                        <a:lnSpc>
                          <a:spcPct val="100000"/>
                        </a:lnSpc>
                        <a:spcBef>
                          <a:spcPts val="270"/>
                        </a:spcBef>
                      </a:pPr>
                      <a:r>
                        <a:rPr sz="1400" b="1" dirty="0">
                          <a:solidFill>
                            <a:srgbClr val="006FC0"/>
                          </a:solidFill>
                          <a:latin typeface="Carlito"/>
                          <a:cs typeface="Carlito"/>
                        </a:rPr>
                        <a:t>Frequency of </a:t>
                      </a:r>
                      <a:r>
                        <a:rPr sz="1400" b="1" spc="-5" dirty="0">
                          <a:solidFill>
                            <a:srgbClr val="006FC0"/>
                          </a:solidFill>
                          <a:latin typeface="Carlito"/>
                          <a:cs typeface="Carlito"/>
                        </a:rPr>
                        <a:t>DQA</a:t>
                      </a:r>
                      <a:r>
                        <a:rPr sz="1400" b="1" spc="-75" dirty="0">
                          <a:solidFill>
                            <a:srgbClr val="006FC0"/>
                          </a:solidFill>
                          <a:latin typeface="Carlito"/>
                          <a:cs typeface="Carlito"/>
                        </a:rPr>
                        <a:t> </a:t>
                      </a:r>
                      <a:r>
                        <a:rPr sz="1400" b="1" dirty="0">
                          <a:solidFill>
                            <a:srgbClr val="006FC0"/>
                          </a:solidFill>
                          <a:latin typeface="Carlito"/>
                          <a:cs typeface="Carlito"/>
                        </a:rPr>
                        <a:t>activities</a:t>
                      </a:r>
                      <a:endParaRPr sz="14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822960">
                <a:tc rowSpan="2">
                  <a:txBody>
                    <a:bodyPr/>
                    <a:lstStyle/>
                    <a:p>
                      <a:pPr>
                        <a:lnSpc>
                          <a:spcPct val="100000"/>
                        </a:lnSpc>
                        <a:spcBef>
                          <a:spcPts val="5"/>
                        </a:spcBef>
                      </a:pPr>
                      <a:endParaRPr sz="1500">
                        <a:latin typeface="Times New Roman"/>
                        <a:cs typeface="Times New Roman"/>
                      </a:endParaRPr>
                    </a:p>
                    <a:p>
                      <a:pPr marL="223520">
                        <a:lnSpc>
                          <a:spcPct val="100000"/>
                        </a:lnSpc>
                      </a:pPr>
                      <a:r>
                        <a:rPr sz="1200" b="1" spc="-5" dirty="0">
                          <a:latin typeface="Carlito"/>
                          <a:cs typeface="Carlito"/>
                        </a:rPr>
                        <a:t>TX_CURR</a:t>
                      </a:r>
                      <a:endParaRPr sz="1200">
                        <a:latin typeface="Carlito"/>
                        <a:cs typeface="Carlito"/>
                      </a:endParaRPr>
                    </a:p>
                  </a:txBody>
                  <a:tcPr marL="0" marR="0" marT="635"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5080" algn="ctr">
                        <a:lnSpc>
                          <a:spcPct val="100000"/>
                        </a:lnSpc>
                        <a:spcBef>
                          <a:spcPts val="290"/>
                        </a:spcBef>
                      </a:pP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7825" marR="0" lvl="0" indent="-287020" algn="l" defTabSz="914400" rtl="0" eaLnBrk="1" fontAlgn="auto" latinLnBrk="0" hangingPunct="1">
                        <a:lnSpc>
                          <a:spcPct val="100000"/>
                        </a:lnSpc>
                        <a:spcBef>
                          <a:spcPts val="290"/>
                        </a:spcBef>
                        <a:spcAft>
                          <a:spcPts val="0"/>
                        </a:spcAft>
                        <a:buClrTx/>
                        <a:buSzTx/>
                        <a:buFont typeface="Arial"/>
                        <a:buChar char="•"/>
                        <a:tabLst>
                          <a:tab pos="377825" algn="l"/>
                          <a:tab pos="378460" algn="l"/>
                        </a:tabLst>
                        <a:defRPr/>
                      </a:pPr>
                      <a:r>
                        <a:rPr lang="en-ZW" sz="1200" spc="-10" dirty="0">
                          <a:latin typeface="Carlito"/>
                          <a:cs typeface="Carlito"/>
                        </a:rPr>
                        <a:t>Patient </a:t>
                      </a:r>
                      <a:r>
                        <a:rPr lang="en-ZW" sz="1200" spc="-5" dirty="0">
                          <a:latin typeface="Carlito"/>
                          <a:cs typeface="Carlito"/>
                        </a:rPr>
                        <a:t>OI-ART Booklet</a:t>
                      </a:r>
                      <a:endParaRPr lang="en-US" sz="1200" spc="-5" dirty="0">
                        <a:latin typeface="Carlito"/>
                        <a:cs typeface="Carlito"/>
                      </a:endParaRPr>
                    </a:p>
                    <a:p>
                      <a:pPr marL="377825" indent="-287020">
                        <a:lnSpc>
                          <a:spcPct val="100000"/>
                        </a:lnSpc>
                        <a:spcBef>
                          <a:spcPts val="290"/>
                        </a:spcBef>
                        <a:buFont typeface="Arial"/>
                        <a:buChar char="•"/>
                        <a:tabLst>
                          <a:tab pos="377825" algn="l"/>
                          <a:tab pos="378460" algn="l"/>
                        </a:tabLst>
                      </a:pPr>
                      <a:r>
                        <a:rPr sz="1200" spc="-5" dirty="0">
                          <a:latin typeface="Carlito"/>
                          <a:cs typeface="Carlito"/>
                        </a:rPr>
                        <a:t>EPMS</a:t>
                      </a:r>
                      <a:endParaRPr sz="1200" dirty="0">
                        <a:latin typeface="Carlito"/>
                        <a:cs typeface="Carlito"/>
                      </a:endParaRPr>
                    </a:p>
                    <a:p>
                      <a:pPr marL="377825" indent="-287020">
                        <a:lnSpc>
                          <a:spcPct val="100000"/>
                        </a:lnSpc>
                        <a:buFont typeface="Arial"/>
                        <a:buChar char="•"/>
                        <a:tabLst>
                          <a:tab pos="377825" algn="l"/>
                          <a:tab pos="378460" algn="l"/>
                        </a:tabLst>
                      </a:pPr>
                      <a:r>
                        <a:rPr sz="1200" spc="-10" dirty="0">
                          <a:latin typeface="Carlito"/>
                          <a:cs typeface="Carlito"/>
                        </a:rPr>
                        <a:t>Patient </a:t>
                      </a:r>
                      <a:r>
                        <a:rPr sz="1200" spc="-15" dirty="0">
                          <a:latin typeface="Carlito"/>
                          <a:cs typeface="Carlito"/>
                        </a:rPr>
                        <a:t>Tracking </a:t>
                      </a:r>
                      <a:r>
                        <a:rPr sz="1200" dirty="0">
                          <a:latin typeface="Carlito"/>
                          <a:cs typeface="Carlito"/>
                        </a:rPr>
                        <a:t>&amp; </a:t>
                      </a:r>
                      <a:r>
                        <a:rPr sz="1200" spc="-15" dirty="0">
                          <a:latin typeface="Carlito"/>
                          <a:cs typeface="Carlito"/>
                        </a:rPr>
                        <a:t>Tracing</a:t>
                      </a:r>
                      <a:r>
                        <a:rPr sz="1200" spc="-30" dirty="0">
                          <a:latin typeface="Carlito"/>
                          <a:cs typeface="Carlito"/>
                        </a:rPr>
                        <a:t> </a:t>
                      </a:r>
                      <a:r>
                        <a:rPr sz="1200" spc="-10" dirty="0">
                          <a:latin typeface="Carlito"/>
                          <a:cs typeface="Carlito"/>
                        </a:rPr>
                        <a:t>Register</a:t>
                      </a:r>
                      <a:endParaRPr sz="1200" dirty="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Essential Changes</a:t>
                      </a:r>
                      <a:r>
                        <a:rPr sz="1200" spc="-10" dirty="0">
                          <a:latin typeface="Carlito"/>
                          <a:cs typeface="Carlito"/>
                        </a:rPr>
                        <a:t> Register</a:t>
                      </a:r>
                      <a:endParaRPr sz="1200" dirty="0">
                        <a:latin typeface="Carlito"/>
                        <a:cs typeface="Carlito"/>
                      </a:endParaRPr>
                    </a:p>
                    <a:p>
                      <a:pPr marL="377825" indent="-287020">
                        <a:lnSpc>
                          <a:spcPct val="100000"/>
                        </a:lnSpc>
                        <a:buFont typeface="Arial"/>
                        <a:buChar char="•"/>
                        <a:tabLst>
                          <a:tab pos="377825" algn="l"/>
                          <a:tab pos="378460" algn="l"/>
                        </a:tabLst>
                      </a:pPr>
                      <a:r>
                        <a:rPr sz="1200" dirty="0">
                          <a:latin typeface="Carlito"/>
                          <a:cs typeface="Carlito"/>
                        </a:rPr>
                        <a:t>Missed </a:t>
                      </a:r>
                      <a:r>
                        <a:rPr sz="1200" spc="-5" dirty="0">
                          <a:latin typeface="Carlito"/>
                          <a:cs typeface="Carlito"/>
                        </a:rPr>
                        <a:t>appointment</a:t>
                      </a:r>
                      <a:r>
                        <a:rPr sz="1200" spc="-40" dirty="0">
                          <a:latin typeface="Carlito"/>
                          <a:cs typeface="Carlito"/>
                        </a:rPr>
                        <a:t> </a:t>
                      </a:r>
                      <a:r>
                        <a:rPr sz="1200" spc="-5" dirty="0">
                          <a:latin typeface="Carlito"/>
                          <a:cs typeface="Carlito"/>
                        </a:rPr>
                        <a:t>list</a:t>
                      </a: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379095" indent="-287020">
                        <a:lnSpc>
                          <a:spcPct val="100000"/>
                        </a:lnSpc>
                        <a:spcBef>
                          <a:spcPts val="290"/>
                        </a:spcBef>
                        <a:tabLst>
                          <a:tab pos="378460" algn="l"/>
                        </a:tabLst>
                      </a:pPr>
                      <a:r>
                        <a:rPr sz="1200" dirty="0">
                          <a:latin typeface="Carlito"/>
                          <a:cs typeface="Carlito"/>
                        </a:rPr>
                        <a:t>-	</a:t>
                      </a:r>
                      <a:r>
                        <a:rPr sz="1200" spc="-5" dirty="0">
                          <a:latin typeface="Carlito"/>
                          <a:cs typeface="Carlito"/>
                        </a:rPr>
                        <a:t>Monthly </a:t>
                      </a:r>
                      <a:r>
                        <a:rPr sz="1200" spc="-10" dirty="0">
                          <a:latin typeface="Carlito"/>
                          <a:cs typeface="Carlito"/>
                        </a:rPr>
                        <a:t>Return</a:t>
                      </a:r>
                      <a:r>
                        <a:rPr sz="1200" spc="-105" dirty="0">
                          <a:latin typeface="Carlito"/>
                          <a:cs typeface="Carlito"/>
                        </a:rPr>
                        <a:t> </a:t>
                      </a:r>
                      <a:r>
                        <a:rPr sz="1200" spc="-5" dirty="0">
                          <a:latin typeface="Carlito"/>
                          <a:cs typeface="Carlito"/>
                        </a:rPr>
                        <a:t>Form  (MRF)</a:t>
                      </a: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0"/>
                        </a:spcBef>
                        <a:tabLst>
                          <a:tab pos="378460" algn="l"/>
                        </a:tabLst>
                      </a:pPr>
                      <a:r>
                        <a:rPr sz="1200" dirty="0">
                          <a:latin typeface="Carlito"/>
                          <a:cs typeface="Carlito"/>
                        </a:rPr>
                        <a:t>-	</a:t>
                      </a:r>
                      <a:r>
                        <a:rPr sz="1200" spc="-5" dirty="0">
                          <a:latin typeface="Carlito"/>
                          <a:cs typeface="Carlito"/>
                        </a:rPr>
                        <a:t>Monthly</a:t>
                      </a:r>
                      <a:endParaRPr sz="120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spcBef>
                          <a:spcPts val="5"/>
                        </a:spcBef>
                      </a:pPr>
                      <a:endParaRPr sz="1500">
                        <a:latin typeface="Times New Roman"/>
                        <a:cs typeface="Times New Roman"/>
                      </a:endParaRPr>
                    </a:p>
                    <a:p>
                      <a:pPr marL="92075">
                        <a:lnSpc>
                          <a:spcPct val="100000"/>
                        </a:lnSpc>
                        <a:tabLst>
                          <a:tab pos="378460" algn="l"/>
                        </a:tabLst>
                      </a:pPr>
                      <a:r>
                        <a:rPr sz="1200" dirty="0">
                          <a:latin typeface="Carlito"/>
                          <a:cs typeface="Carlito"/>
                        </a:rPr>
                        <a:t>-	</a:t>
                      </a:r>
                      <a:r>
                        <a:rPr sz="1200" spc="-5" dirty="0">
                          <a:latin typeface="Carlito"/>
                          <a:cs typeface="Carlito"/>
                        </a:rPr>
                        <a:t>Monthly </a:t>
                      </a:r>
                      <a:r>
                        <a:rPr sz="1200" dirty="0">
                          <a:latin typeface="Carlito"/>
                          <a:cs typeface="Carlito"/>
                        </a:rPr>
                        <a:t>Desk</a:t>
                      </a:r>
                      <a:r>
                        <a:rPr sz="1200" spc="-25" dirty="0">
                          <a:latin typeface="Carlito"/>
                          <a:cs typeface="Carlito"/>
                        </a:rPr>
                        <a:t> </a:t>
                      </a:r>
                      <a:r>
                        <a:rPr sz="1200" spc="-5" dirty="0">
                          <a:latin typeface="Carlito"/>
                          <a:cs typeface="Carlito"/>
                        </a:rPr>
                        <a:t>reviews</a:t>
                      </a:r>
                      <a:endParaRPr sz="1200">
                        <a:latin typeface="Carlito"/>
                        <a:cs typeface="Carlito"/>
                      </a:endParaRPr>
                    </a:p>
                    <a:p>
                      <a:pPr>
                        <a:lnSpc>
                          <a:spcPct val="100000"/>
                        </a:lnSpc>
                      </a:pPr>
                      <a:endParaRPr sz="1250">
                        <a:latin typeface="Times New Roman"/>
                        <a:cs typeface="Times New Roman"/>
                      </a:endParaRPr>
                    </a:p>
                    <a:p>
                      <a:pPr marL="264160" indent="-172720">
                        <a:lnSpc>
                          <a:spcPct val="100000"/>
                        </a:lnSpc>
                        <a:buFont typeface="Arial"/>
                        <a:buChar char="•"/>
                        <a:tabLst>
                          <a:tab pos="264795" algn="l"/>
                        </a:tabLst>
                      </a:pPr>
                      <a:r>
                        <a:rPr sz="1200" spc="-10" dirty="0">
                          <a:latin typeface="Carlito"/>
                          <a:cs typeface="Carlito"/>
                        </a:rPr>
                        <a:t>Physical </a:t>
                      </a:r>
                      <a:r>
                        <a:rPr sz="1200" spc="-5" dirty="0">
                          <a:latin typeface="Carlito"/>
                          <a:cs typeface="Carlito"/>
                        </a:rPr>
                        <a:t>Count </a:t>
                      </a:r>
                      <a:r>
                        <a:rPr sz="1200" spc="-20" dirty="0">
                          <a:latin typeface="Carlito"/>
                          <a:cs typeface="Carlito"/>
                        </a:rPr>
                        <a:t>(Targeted </a:t>
                      </a:r>
                      <a:r>
                        <a:rPr sz="1200" dirty="0">
                          <a:latin typeface="Carlito"/>
                          <a:cs typeface="Carlito"/>
                        </a:rPr>
                        <a:t>and </a:t>
                      </a:r>
                      <a:r>
                        <a:rPr sz="1200" spc="-5" dirty="0">
                          <a:latin typeface="Carlito"/>
                          <a:cs typeface="Carlito"/>
                        </a:rPr>
                        <a:t>stratified </a:t>
                      </a:r>
                      <a:r>
                        <a:rPr sz="1200" dirty="0">
                          <a:latin typeface="Carlito"/>
                          <a:cs typeface="Carlito"/>
                        </a:rPr>
                        <a:t>by</a:t>
                      </a:r>
                      <a:r>
                        <a:rPr sz="1200" spc="-75" dirty="0">
                          <a:latin typeface="Carlito"/>
                          <a:cs typeface="Carlito"/>
                        </a:rPr>
                        <a:t> </a:t>
                      </a:r>
                      <a:r>
                        <a:rPr sz="1200" spc="-5" dirty="0">
                          <a:latin typeface="Carlito"/>
                          <a:cs typeface="Carlito"/>
                        </a:rPr>
                        <a:t>volume)</a:t>
                      </a:r>
                      <a:endParaRPr sz="1200">
                        <a:latin typeface="Carlito"/>
                        <a:cs typeface="Carlito"/>
                      </a:endParaRPr>
                    </a:p>
                    <a:p>
                      <a:pPr marL="320675" indent="-229235">
                        <a:lnSpc>
                          <a:spcPct val="100000"/>
                        </a:lnSpc>
                        <a:spcBef>
                          <a:spcPts val="5"/>
                        </a:spcBef>
                        <a:buAutoNum type="romanUcPeriod"/>
                        <a:tabLst>
                          <a:tab pos="320675" algn="l"/>
                          <a:tab pos="321310" algn="l"/>
                        </a:tabLst>
                      </a:pPr>
                      <a:r>
                        <a:rPr sz="1200" spc="-5" dirty="0">
                          <a:latin typeface="Carlito"/>
                          <a:cs typeface="Carlito"/>
                        </a:rPr>
                        <a:t>Low volume facilities </a:t>
                      </a:r>
                      <a:r>
                        <a:rPr sz="1200" spc="-10" dirty="0">
                          <a:latin typeface="Carlito"/>
                          <a:cs typeface="Carlito"/>
                        </a:rPr>
                        <a:t>(physical count </a:t>
                      </a:r>
                      <a:r>
                        <a:rPr sz="1200" spc="-5" dirty="0">
                          <a:latin typeface="Carlito"/>
                          <a:cs typeface="Carlito"/>
                        </a:rPr>
                        <a:t>every </a:t>
                      </a:r>
                      <a:r>
                        <a:rPr sz="1200" dirty="0">
                          <a:latin typeface="Carlito"/>
                          <a:cs typeface="Carlito"/>
                        </a:rPr>
                        <a:t>2</a:t>
                      </a:r>
                      <a:r>
                        <a:rPr sz="1200" spc="15" dirty="0">
                          <a:latin typeface="Carlito"/>
                          <a:cs typeface="Carlito"/>
                        </a:rPr>
                        <a:t> </a:t>
                      </a:r>
                      <a:r>
                        <a:rPr sz="1200" spc="-5" dirty="0">
                          <a:latin typeface="Carlito"/>
                          <a:cs typeface="Carlito"/>
                        </a:rPr>
                        <a:t>months)</a:t>
                      </a:r>
                      <a:endParaRPr sz="1200">
                        <a:latin typeface="Carlito"/>
                        <a:cs typeface="Carlito"/>
                      </a:endParaRPr>
                    </a:p>
                    <a:p>
                      <a:pPr marL="320675" indent="-229235">
                        <a:lnSpc>
                          <a:spcPct val="100000"/>
                        </a:lnSpc>
                        <a:buAutoNum type="romanUcPeriod"/>
                        <a:tabLst>
                          <a:tab pos="321310" algn="l"/>
                        </a:tabLst>
                      </a:pPr>
                      <a:r>
                        <a:rPr sz="1200" dirty="0">
                          <a:latin typeface="Carlito"/>
                          <a:cs typeface="Carlito"/>
                        </a:rPr>
                        <a:t>Medium [600-1500] </a:t>
                      </a:r>
                      <a:r>
                        <a:rPr sz="1200" spc="-10" dirty="0">
                          <a:latin typeface="Carlito"/>
                          <a:cs typeface="Carlito"/>
                        </a:rPr>
                        <a:t>(physical count </a:t>
                      </a:r>
                      <a:r>
                        <a:rPr sz="1200" spc="-5" dirty="0">
                          <a:latin typeface="Carlito"/>
                          <a:cs typeface="Carlito"/>
                        </a:rPr>
                        <a:t>every</a:t>
                      </a:r>
                      <a:r>
                        <a:rPr sz="1200" spc="-60" dirty="0">
                          <a:latin typeface="Carlito"/>
                          <a:cs typeface="Carlito"/>
                        </a:rPr>
                        <a:t> </a:t>
                      </a:r>
                      <a:r>
                        <a:rPr sz="1200" spc="-5" dirty="0">
                          <a:latin typeface="Carlito"/>
                          <a:cs typeface="Carlito"/>
                        </a:rPr>
                        <a:t>quarter)</a:t>
                      </a:r>
                      <a:endParaRPr sz="1200">
                        <a:latin typeface="Carlito"/>
                        <a:cs typeface="Carlito"/>
                      </a:endParaRPr>
                    </a:p>
                    <a:p>
                      <a:pPr marL="320675" marR="417830" indent="-228600">
                        <a:lnSpc>
                          <a:spcPct val="100000"/>
                        </a:lnSpc>
                        <a:buAutoNum type="romanUcPeriod"/>
                        <a:tabLst>
                          <a:tab pos="321310" algn="l"/>
                        </a:tabLst>
                      </a:pPr>
                      <a:r>
                        <a:rPr sz="1200" spc="-5" dirty="0">
                          <a:latin typeface="Carlito"/>
                          <a:cs typeface="Carlito"/>
                        </a:rPr>
                        <a:t>High volume facilities </a:t>
                      </a:r>
                      <a:r>
                        <a:rPr sz="1200" spc="-10" dirty="0">
                          <a:latin typeface="Carlito"/>
                          <a:cs typeface="Carlito"/>
                        </a:rPr>
                        <a:t>(Physical count </a:t>
                      </a:r>
                      <a:r>
                        <a:rPr sz="1200" spc="-5" dirty="0">
                          <a:latin typeface="Carlito"/>
                          <a:cs typeface="Carlito"/>
                        </a:rPr>
                        <a:t>once every </a:t>
                      </a:r>
                      <a:r>
                        <a:rPr sz="1200" dirty="0">
                          <a:latin typeface="Carlito"/>
                          <a:cs typeface="Carlito"/>
                        </a:rPr>
                        <a:t>4 </a:t>
                      </a:r>
                      <a:r>
                        <a:rPr sz="1200" spc="-5" dirty="0">
                          <a:latin typeface="Carlito"/>
                          <a:cs typeface="Carlito"/>
                        </a:rPr>
                        <a:t>to </a:t>
                      </a:r>
                      <a:r>
                        <a:rPr sz="1200" dirty="0">
                          <a:latin typeface="Carlito"/>
                          <a:cs typeface="Carlito"/>
                        </a:rPr>
                        <a:t>6  </a:t>
                      </a:r>
                      <a:r>
                        <a:rPr sz="1200" spc="-5" dirty="0">
                          <a:latin typeface="Carlito"/>
                          <a:cs typeface="Carlito"/>
                        </a:rPr>
                        <a:t>months)</a:t>
                      </a:r>
                      <a:endParaRPr sz="1200">
                        <a:latin typeface="Carlito"/>
                        <a:cs typeface="Carlito"/>
                      </a:endParaRPr>
                    </a:p>
                    <a:p>
                      <a:pPr marL="264160" marR="140335" indent="-172720">
                        <a:lnSpc>
                          <a:spcPct val="100000"/>
                        </a:lnSpc>
                        <a:buFont typeface="Arial"/>
                        <a:buChar char="•"/>
                        <a:tabLst>
                          <a:tab pos="264795" algn="l"/>
                        </a:tabLst>
                      </a:pPr>
                      <a:r>
                        <a:rPr sz="1200" dirty="0">
                          <a:latin typeface="Carlito"/>
                          <a:cs typeface="Carlito"/>
                        </a:rPr>
                        <a:t>In </a:t>
                      </a:r>
                      <a:r>
                        <a:rPr sz="1200" spc="-5" dirty="0">
                          <a:latin typeface="Carlito"/>
                          <a:cs typeface="Carlito"/>
                        </a:rPr>
                        <a:t>between </a:t>
                      </a:r>
                      <a:r>
                        <a:rPr sz="1200" dirty="0">
                          <a:latin typeface="Carlito"/>
                          <a:cs typeface="Carlito"/>
                        </a:rPr>
                        <a:t>and as </a:t>
                      </a:r>
                      <a:r>
                        <a:rPr sz="1200" spc="-10" dirty="0">
                          <a:latin typeface="Carlito"/>
                          <a:cs typeface="Carlito"/>
                        </a:rPr>
                        <a:t>complementary, </a:t>
                      </a:r>
                      <a:r>
                        <a:rPr sz="1200" dirty="0">
                          <a:latin typeface="Carlito"/>
                          <a:cs typeface="Carlito"/>
                        </a:rPr>
                        <a:t>the </a:t>
                      </a:r>
                      <a:r>
                        <a:rPr sz="1200" spc="-5" dirty="0">
                          <a:latin typeface="Carlito"/>
                          <a:cs typeface="Carlito"/>
                        </a:rPr>
                        <a:t>Essential Changes  </a:t>
                      </a:r>
                      <a:r>
                        <a:rPr sz="1200" spc="-10" dirty="0">
                          <a:latin typeface="Carlito"/>
                          <a:cs typeface="Carlito"/>
                        </a:rPr>
                        <a:t>Register </a:t>
                      </a:r>
                      <a:r>
                        <a:rPr sz="1200" dirty="0">
                          <a:latin typeface="Carlito"/>
                          <a:cs typeface="Carlito"/>
                        </a:rPr>
                        <a:t>is </a:t>
                      </a:r>
                      <a:r>
                        <a:rPr sz="1200" spc="-5" dirty="0">
                          <a:latin typeface="Carlito"/>
                          <a:cs typeface="Carlito"/>
                        </a:rPr>
                        <a:t>used to adjust </a:t>
                      </a:r>
                      <a:r>
                        <a:rPr sz="1200" dirty="0">
                          <a:latin typeface="Carlito"/>
                          <a:cs typeface="Carlito"/>
                        </a:rPr>
                        <a:t>suing </a:t>
                      </a:r>
                      <a:r>
                        <a:rPr sz="1200" spc="-5" dirty="0">
                          <a:latin typeface="Carlito"/>
                          <a:cs typeface="Carlito"/>
                        </a:rPr>
                        <a:t>Essential Changes </a:t>
                      </a:r>
                      <a:r>
                        <a:rPr sz="1200" spc="-10" dirty="0">
                          <a:latin typeface="Carlito"/>
                          <a:cs typeface="Carlito"/>
                        </a:rPr>
                        <a:t>Register </a:t>
                      </a:r>
                      <a:r>
                        <a:rPr sz="1200" dirty="0">
                          <a:latin typeface="Carlito"/>
                          <a:cs typeface="Carlito"/>
                        </a:rPr>
                        <a:t>in  </a:t>
                      </a:r>
                      <a:r>
                        <a:rPr sz="1200" spc="-5" dirty="0">
                          <a:latin typeface="Carlito"/>
                          <a:cs typeface="Carlito"/>
                        </a:rPr>
                        <a:t>between)</a:t>
                      </a:r>
                      <a:endParaRPr sz="1200">
                        <a:latin typeface="Carlito"/>
                        <a:cs typeface="Carlito"/>
                      </a:endParaRPr>
                    </a:p>
                    <a:p>
                      <a:pPr marL="264160" indent="-172720">
                        <a:lnSpc>
                          <a:spcPct val="100000"/>
                        </a:lnSpc>
                        <a:buFont typeface="Arial"/>
                        <a:buChar char="•"/>
                        <a:tabLst>
                          <a:tab pos="264795" algn="l"/>
                        </a:tabLst>
                      </a:pPr>
                      <a:r>
                        <a:rPr sz="1200" spc="-5" dirty="0">
                          <a:latin typeface="Carlito"/>
                          <a:cs typeface="Carlito"/>
                        </a:rPr>
                        <a:t>Onsite </a:t>
                      </a:r>
                      <a:r>
                        <a:rPr sz="1200" spc="-10" dirty="0">
                          <a:latin typeface="Carlito"/>
                          <a:cs typeface="Carlito"/>
                        </a:rPr>
                        <a:t>Data Verification</a:t>
                      </a:r>
                      <a:r>
                        <a:rPr sz="1200" spc="-30" dirty="0">
                          <a:latin typeface="Carlito"/>
                          <a:cs typeface="Carlito"/>
                        </a:rPr>
                        <a:t> </a:t>
                      </a:r>
                      <a:r>
                        <a:rPr sz="1200" spc="-10" dirty="0">
                          <a:latin typeface="Carlito"/>
                          <a:cs typeface="Carlito"/>
                        </a:rPr>
                        <a:t>Exercises</a:t>
                      </a:r>
                      <a:endParaRPr sz="1200">
                        <a:latin typeface="Carlito"/>
                        <a:cs typeface="Carlito"/>
                      </a:endParaRPr>
                    </a:p>
                    <a:p>
                      <a:pPr>
                        <a:lnSpc>
                          <a:spcPct val="100000"/>
                        </a:lnSpc>
                        <a:spcBef>
                          <a:spcPts val="5"/>
                        </a:spcBef>
                        <a:buFont typeface="Arial"/>
                        <a:buChar char="•"/>
                      </a:pPr>
                      <a:endParaRPr sz="1250">
                        <a:latin typeface="Times New Roman"/>
                        <a:cs typeface="Times New Roman"/>
                      </a:endParaRPr>
                    </a:p>
                    <a:p>
                      <a:pPr marL="264160" indent="-172720">
                        <a:lnSpc>
                          <a:spcPct val="100000"/>
                        </a:lnSpc>
                        <a:buFont typeface="Arial"/>
                        <a:buChar char="•"/>
                        <a:tabLst>
                          <a:tab pos="264795" algn="l"/>
                        </a:tabLst>
                      </a:pPr>
                      <a:r>
                        <a:rPr sz="1200" spc="-5" dirty="0">
                          <a:latin typeface="Carlito"/>
                          <a:cs typeface="Carlito"/>
                        </a:rPr>
                        <a:t>Quarterly </a:t>
                      </a:r>
                      <a:r>
                        <a:rPr sz="1200" dirty="0">
                          <a:latin typeface="Carlito"/>
                          <a:cs typeface="Carlito"/>
                        </a:rPr>
                        <a:t>DQA </a:t>
                      </a:r>
                      <a:r>
                        <a:rPr sz="1200" spc="-10" dirty="0">
                          <a:latin typeface="Carlito"/>
                          <a:cs typeface="Carlito"/>
                        </a:rPr>
                        <a:t>at </a:t>
                      </a:r>
                      <a:r>
                        <a:rPr sz="1200" spc="-5" dirty="0">
                          <a:latin typeface="Carlito"/>
                          <a:cs typeface="Carlito"/>
                        </a:rPr>
                        <a:t>random sampled</a:t>
                      </a:r>
                      <a:r>
                        <a:rPr sz="1200" spc="-50" dirty="0">
                          <a:latin typeface="Carlito"/>
                          <a:cs typeface="Carlito"/>
                        </a:rPr>
                        <a:t> </a:t>
                      </a:r>
                      <a:r>
                        <a:rPr sz="1200" spc="-5" dirty="0">
                          <a:latin typeface="Carlito"/>
                          <a:cs typeface="Carlito"/>
                        </a:rPr>
                        <a:t>sites.</a:t>
                      </a:r>
                      <a:endParaRPr sz="1200">
                        <a:latin typeface="Carlito"/>
                        <a:cs typeface="Carlito"/>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500340">
                <a:tc vMerge="1">
                  <a:txBody>
                    <a:bodyPr/>
                    <a:lstStyle/>
                    <a:p>
                      <a:endParaRPr/>
                    </a:p>
                  </a:txBody>
                  <a:tcPr marL="0" marR="0" marT="635"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0"/>
                        </a:spcBef>
                      </a:pP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7825" indent="-287020">
                        <a:lnSpc>
                          <a:spcPct val="100000"/>
                        </a:lnSpc>
                        <a:spcBef>
                          <a:spcPts val="290"/>
                        </a:spcBef>
                        <a:buFont typeface="Arial"/>
                        <a:buChar char="•"/>
                        <a:tabLst>
                          <a:tab pos="377825" algn="l"/>
                          <a:tab pos="378460" algn="l"/>
                        </a:tabLst>
                      </a:pPr>
                      <a:r>
                        <a:rPr sz="1200" spc="-10" dirty="0">
                          <a:latin typeface="Carlito"/>
                          <a:cs typeface="Carlito"/>
                        </a:rPr>
                        <a:t>Patient </a:t>
                      </a:r>
                      <a:r>
                        <a:rPr sz="1200" spc="-5" dirty="0">
                          <a:latin typeface="Carlito"/>
                          <a:cs typeface="Carlito"/>
                        </a:rPr>
                        <a:t>OI-ART Booklet</a:t>
                      </a:r>
                      <a:endParaRPr sz="1200" dirty="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Essential Changes</a:t>
                      </a:r>
                      <a:r>
                        <a:rPr sz="1200" spc="-10" dirty="0">
                          <a:latin typeface="Carlito"/>
                          <a:cs typeface="Carlito"/>
                        </a:rPr>
                        <a:t> Register</a:t>
                      </a:r>
                      <a:endParaRPr sz="1200" dirty="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EPMS</a:t>
                      </a:r>
                      <a:endParaRPr sz="1200" dirty="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Defaulter </a:t>
                      </a:r>
                      <a:r>
                        <a:rPr sz="1200" spc="-15" dirty="0">
                          <a:latin typeface="Carlito"/>
                          <a:cs typeface="Carlito"/>
                        </a:rPr>
                        <a:t>Tracking</a:t>
                      </a:r>
                      <a:r>
                        <a:rPr sz="1200" spc="-40" dirty="0">
                          <a:latin typeface="Carlito"/>
                          <a:cs typeface="Carlito"/>
                        </a:rPr>
                        <a:t> </a:t>
                      </a:r>
                      <a:r>
                        <a:rPr sz="1200" spc="-10" dirty="0">
                          <a:latin typeface="Carlito"/>
                          <a:cs typeface="Carlito"/>
                        </a:rPr>
                        <a:t>Register</a:t>
                      </a:r>
                      <a:endParaRPr sz="1200" dirty="0">
                        <a:latin typeface="Carlito"/>
                        <a:cs typeface="Carlito"/>
                      </a:endParaRPr>
                    </a:p>
                    <a:p>
                      <a:pPr marL="377825" indent="-287020">
                        <a:lnSpc>
                          <a:spcPct val="100000"/>
                        </a:lnSpc>
                        <a:buFont typeface="Arial"/>
                        <a:buChar char="•"/>
                        <a:tabLst>
                          <a:tab pos="377825" algn="l"/>
                          <a:tab pos="378460" algn="l"/>
                        </a:tabLst>
                      </a:pPr>
                      <a:r>
                        <a:rPr sz="1200" dirty="0">
                          <a:latin typeface="Carlito"/>
                          <a:cs typeface="Carlito"/>
                        </a:rPr>
                        <a:t>Missed </a:t>
                      </a:r>
                      <a:r>
                        <a:rPr sz="1200" spc="-5" dirty="0">
                          <a:latin typeface="Carlito"/>
                          <a:cs typeface="Carlito"/>
                        </a:rPr>
                        <a:t>appointment</a:t>
                      </a:r>
                      <a:r>
                        <a:rPr sz="1200" spc="-40" dirty="0">
                          <a:latin typeface="Carlito"/>
                          <a:cs typeface="Carlito"/>
                        </a:rPr>
                        <a:t> </a:t>
                      </a:r>
                      <a:r>
                        <a:rPr sz="1200" spc="-5" dirty="0">
                          <a:latin typeface="Carlito"/>
                          <a:cs typeface="Carlito"/>
                        </a:rPr>
                        <a:t>list</a:t>
                      </a: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indent="-287655">
                        <a:lnSpc>
                          <a:spcPct val="100000"/>
                        </a:lnSpc>
                        <a:spcBef>
                          <a:spcPts val="290"/>
                        </a:spcBef>
                        <a:buChar char="-"/>
                        <a:tabLst>
                          <a:tab pos="378460" algn="l"/>
                          <a:tab pos="379095" algn="l"/>
                        </a:tabLst>
                      </a:pPr>
                      <a:r>
                        <a:rPr lang="en-ZW" sz="1200" spc="-5" dirty="0">
                          <a:latin typeface="Carlito"/>
                          <a:cs typeface="Carlito"/>
                        </a:rPr>
                        <a:t>Monthly </a:t>
                      </a:r>
                      <a:r>
                        <a:rPr lang="en-ZW" sz="1200" spc="-10" dirty="0">
                          <a:latin typeface="Carlito"/>
                          <a:cs typeface="Carlito"/>
                        </a:rPr>
                        <a:t>Return</a:t>
                      </a:r>
                      <a:r>
                        <a:rPr lang="en-ZW" sz="1200" spc="-105" dirty="0">
                          <a:latin typeface="Carlito"/>
                          <a:cs typeface="Carlito"/>
                        </a:rPr>
                        <a:t> </a:t>
                      </a:r>
                      <a:r>
                        <a:rPr lang="en-ZW" sz="1200" spc="-5" dirty="0">
                          <a:latin typeface="Carlito"/>
                          <a:cs typeface="Carlito"/>
                        </a:rPr>
                        <a:t>Form  (MRF)</a:t>
                      </a:r>
                      <a:endParaRPr lang="en-US" sz="1200" spc="-5" dirty="0">
                        <a:latin typeface="Carlito"/>
                        <a:cs typeface="Carlito"/>
                      </a:endParaRPr>
                    </a:p>
                    <a:p>
                      <a:pPr marL="378460" indent="-287655">
                        <a:lnSpc>
                          <a:spcPct val="100000"/>
                        </a:lnSpc>
                        <a:spcBef>
                          <a:spcPts val="290"/>
                        </a:spcBef>
                        <a:buChar char="-"/>
                        <a:tabLst>
                          <a:tab pos="378460" algn="l"/>
                          <a:tab pos="379095" algn="l"/>
                        </a:tabLst>
                      </a:pPr>
                      <a:r>
                        <a:rPr sz="1200" spc="-5" dirty="0">
                          <a:latin typeface="Carlito"/>
                          <a:cs typeface="Carlito"/>
                        </a:rPr>
                        <a:t>TX_CURR</a:t>
                      </a:r>
                      <a:r>
                        <a:rPr sz="1200" dirty="0">
                          <a:latin typeface="Carlito"/>
                          <a:cs typeface="Carlito"/>
                        </a:rPr>
                        <a:t> </a:t>
                      </a:r>
                      <a:r>
                        <a:rPr sz="1200" spc="-20" dirty="0">
                          <a:latin typeface="Carlito"/>
                          <a:cs typeface="Carlito"/>
                        </a:rPr>
                        <a:t>Tracker</a:t>
                      </a:r>
                      <a:endParaRPr sz="1200" dirty="0">
                        <a:latin typeface="Carlito"/>
                        <a:cs typeface="Carlito"/>
                      </a:endParaRPr>
                    </a:p>
                    <a:p>
                      <a:pPr marL="378460" indent="-287655">
                        <a:lnSpc>
                          <a:spcPct val="100000"/>
                        </a:lnSpc>
                        <a:buChar char="-"/>
                        <a:tabLst>
                          <a:tab pos="378460" algn="l"/>
                          <a:tab pos="379095" algn="l"/>
                        </a:tabLst>
                      </a:pPr>
                      <a:r>
                        <a:rPr sz="1200" spc="-5" dirty="0">
                          <a:latin typeface="Carlito"/>
                          <a:cs typeface="Carlito"/>
                        </a:rPr>
                        <a:t>QUASI-MRF</a:t>
                      </a: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0"/>
                        </a:spcBef>
                        <a:tabLst>
                          <a:tab pos="378460" algn="l"/>
                        </a:tabLst>
                      </a:pPr>
                      <a:r>
                        <a:rPr sz="1200" dirty="0">
                          <a:latin typeface="Carlito"/>
                          <a:cs typeface="Carlito"/>
                        </a:rPr>
                        <a:t>-	</a:t>
                      </a:r>
                      <a:r>
                        <a:rPr sz="1200" spc="-5" dirty="0">
                          <a:latin typeface="Carlito"/>
                          <a:cs typeface="Carlito"/>
                        </a:rPr>
                        <a:t>Monthly</a:t>
                      </a:r>
                      <a:endParaRPr sz="120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822960">
                <a:tc gridSpan="2">
                  <a:txBody>
                    <a:bodyPr/>
                    <a:lstStyle/>
                    <a:p>
                      <a:pPr algn="ctr">
                        <a:lnSpc>
                          <a:spcPct val="100000"/>
                        </a:lnSpc>
                        <a:spcBef>
                          <a:spcPts val="295"/>
                        </a:spcBef>
                      </a:pPr>
                      <a:r>
                        <a:rPr sz="1200" b="1" dirty="0">
                          <a:latin typeface="Carlito"/>
                          <a:cs typeface="Carlito"/>
                        </a:rPr>
                        <a:t>TX_NEW</a:t>
                      </a:r>
                      <a:endParaRPr sz="1200">
                        <a:latin typeface="Carlito"/>
                        <a:cs typeface="Carlito"/>
                      </a:endParaRPr>
                    </a:p>
                  </a:txBody>
                  <a:tcPr marL="0" marR="0" marT="37465"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L="377825" indent="-287020">
                        <a:lnSpc>
                          <a:spcPct val="100000"/>
                        </a:lnSpc>
                        <a:spcBef>
                          <a:spcPts val="295"/>
                        </a:spcBef>
                        <a:buFont typeface="Arial"/>
                        <a:buChar char="•"/>
                        <a:tabLst>
                          <a:tab pos="377825" algn="l"/>
                          <a:tab pos="378460" algn="l"/>
                        </a:tabLst>
                      </a:pPr>
                      <a:r>
                        <a:rPr sz="1200" spc="-5" dirty="0">
                          <a:latin typeface="Carlito"/>
                          <a:cs typeface="Carlito"/>
                        </a:rPr>
                        <a:t>ART</a:t>
                      </a:r>
                      <a:r>
                        <a:rPr sz="1200" dirty="0">
                          <a:latin typeface="Carlito"/>
                          <a:cs typeface="Carlito"/>
                        </a:rPr>
                        <a:t> </a:t>
                      </a:r>
                      <a:r>
                        <a:rPr sz="1200" spc="-10" dirty="0">
                          <a:latin typeface="Carlito"/>
                          <a:cs typeface="Carlito"/>
                        </a:rPr>
                        <a:t>Register</a:t>
                      </a:r>
                      <a:endParaRPr sz="120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EPMS</a:t>
                      </a:r>
                      <a:endParaRPr sz="1200">
                        <a:latin typeface="Carlito"/>
                        <a:cs typeface="Carlito"/>
                      </a:endParaRPr>
                    </a:p>
                    <a:p>
                      <a:pPr marL="377825" indent="-287020">
                        <a:lnSpc>
                          <a:spcPct val="100000"/>
                        </a:lnSpc>
                        <a:buFont typeface="Arial"/>
                        <a:buChar char="•"/>
                        <a:tabLst>
                          <a:tab pos="377825" algn="l"/>
                          <a:tab pos="378460" algn="l"/>
                        </a:tabLst>
                      </a:pPr>
                      <a:r>
                        <a:rPr sz="1200" spc="-10" dirty="0">
                          <a:latin typeface="Carlito"/>
                          <a:cs typeface="Carlito"/>
                        </a:rPr>
                        <a:t>Patient </a:t>
                      </a:r>
                      <a:r>
                        <a:rPr sz="1200" spc="-5" dirty="0">
                          <a:latin typeface="Carlito"/>
                          <a:cs typeface="Carlito"/>
                        </a:rPr>
                        <a:t>OI-ART Booklet</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379095" indent="-287020">
                        <a:lnSpc>
                          <a:spcPct val="100000"/>
                        </a:lnSpc>
                        <a:spcBef>
                          <a:spcPts val="295"/>
                        </a:spcBef>
                        <a:buChar char="-"/>
                        <a:tabLst>
                          <a:tab pos="378460" algn="l"/>
                          <a:tab pos="379095" algn="l"/>
                        </a:tabLst>
                      </a:pPr>
                      <a:r>
                        <a:rPr sz="1200" spc="-5" dirty="0">
                          <a:latin typeface="Carlito"/>
                          <a:cs typeface="Carlito"/>
                        </a:rPr>
                        <a:t>Monthly </a:t>
                      </a:r>
                      <a:r>
                        <a:rPr sz="1200" spc="-10" dirty="0">
                          <a:latin typeface="Carlito"/>
                          <a:cs typeface="Carlito"/>
                        </a:rPr>
                        <a:t>Return</a:t>
                      </a:r>
                      <a:r>
                        <a:rPr sz="1200" spc="-105" dirty="0">
                          <a:latin typeface="Carlito"/>
                          <a:cs typeface="Carlito"/>
                        </a:rPr>
                        <a:t> </a:t>
                      </a:r>
                      <a:r>
                        <a:rPr sz="1200" spc="-5" dirty="0">
                          <a:latin typeface="Carlito"/>
                          <a:cs typeface="Carlito"/>
                        </a:rPr>
                        <a:t>Form  (MRF)</a:t>
                      </a:r>
                      <a:endParaRPr sz="1200">
                        <a:latin typeface="Carlito"/>
                        <a:cs typeface="Carlito"/>
                      </a:endParaRPr>
                    </a:p>
                    <a:p>
                      <a:pPr marL="378460" indent="-287655">
                        <a:lnSpc>
                          <a:spcPct val="100000"/>
                        </a:lnSpc>
                        <a:buChar char="-"/>
                        <a:tabLst>
                          <a:tab pos="378460" algn="l"/>
                          <a:tab pos="379095" algn="l"/>
                        </a:tabLst>
                      </a:pPr>
                      <a:r>
                        <a:rPr sz="1200" spc="-10" dirty="0">
                          <a:latin typeface="Carlito"/>
                          <a:cs typeface="Carlito"/>
                        </a:rPr>
                        <a:t>QUASI</a:t>
                      </a:r>
                      <a:r>
                        <a:rPr sz="1200" spc="10" dirty="0">
                          <a:latin typeface="Carlito"/>
                          <a:cs typeface="Carlito"/>
                        </a:rPr>
                        <a:t> </a:t>
                      </a:r>
                      <a:r>
                        <a:rPr sz="1200" dirty="0">
                          <a:latin typeface="Carlito"/>
                          <a:cs typeface="Carlito"/>
                        </a:rPr>
                        <a:t>MRF</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Monthly</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Monthly </a:t>
                      </a:r>
                      <a:r>
                        <a:rPr sz="1200" dirty="0">
                          <a:latin typeface="Carlito"/>
                          <a:cs typeface="Carlito"/>
                        </a:rPr>
                        <a:t>Desk </a:t>
                      </a:r>
                      <a:r>
                        <a:rPr sz="1200" spc="-5" dirty="0">
                          <a:latin typeface="Carlito"/>
                          <a:cs typeface="Carlito"/>
                        </a:rPr>
                        <a:t>reviews</a:t>
                      </a:r>
                      <a:r>
                        <a:rPr sz="1200" spc="-35" dirty="0">
                          <a:latin typeface="Carlito"/>
                          <a:cs typeface="Carlito"/>
                        </a:rPr>
                        <a:t> </a:t>
                      </a:r>
                      <a:r>
                        <a:rPr sz="1200" dirty="0">
                          <a:latin typeface="Carlito"/>
                          <a:cs typeface="Carlito"/>
                        </a:rPr>
                        <a:t>&amp;</a:t>
                      </a:r>
                      <a:endParaRPr sz="1200">
                        <a:latin typeface="Carlito"/>
                        <a:cs typeface="Carlito"/>
                      </a:endParaRPr>
                    </a:p>
                    <a:p>
                      <a:pPr marL="92075" marR="269240" indent="34925">
                        <a:lnSpc>
                          <a:spcPct val="100000"/>
                        </a:lnSpc>
                      </a:pPr>
                      <a:r>
                        <a:rPr sz="1200" spc="-5" dirty="0">
                          <a:latin typeface="Carlito"/>
                          <a:cs typeface="Carlito"/>
                        </a:rPr>
                        <a:t>Onsite </a:t>
                      </a:r>
                      <a:r>
                        <a:rPr sz="1200" spc="-10" dirty="0">
                          <a:latin typeface="Carlito"/>
                          <a:cs typeface="Carlito"/>
                        </a:rPr>
                        <a:t>Data Verification Exercises </a:t>
                      </a:r>
                      <a:r>
                        <a:rPr sz="1200" dirty="0">
                          <a:latin typeface="Carlito"/>
                          <a:cs typeface="Carlito"/>
                        </a:rPr>
                        <a:t>mainly </a:t>
                      </a:r>
                      <a:r>
                        <a:rPr sz="1200" spc="-5" dirty="0">
                          <a:latin typeface="Carlito"/>
                          <a:cs typeface="Carlito"/>
                        </a:rPr>
                        <a:t>targeting sites with  </a:t>
                      </a:r>
                      <a:r>
                        <a:rPr sz="1200" dirty="0">
                          <a:latin typeface="Carlito"/>
                          <a:cs typeface="Carlito"/>
                        </a:rPr>
                        <a:t>low </a:t>
                      </a:r>
                      <a:r>
                        <a:rPr sz="1200" spc="-10" dirty="0">
                          <a:latin typeface="Carlito"/>
                          <a:cs typeface="Carlito"/>
                        </a:rPr>
                        <a:t>ART</a:t>
                      </a:r>
                      <a:r>
                        <a:rPr sz="1200" spc="10" dirty="0">
                          <a:latin typeface="Carlito"/>
                          <a:cs typeface="Carlito"/>
                        </a:rPr>
                        <a:t> </a:t>
                      </a:r>
                      <a:r>
                        <a:rPr sz="1200" spc="-10" dirty="0">
                          <a:latin typeface="Carlito"/>
                          <a:cs typeface="Carlito"/>
                        </a:rPr>
                        <a:t>Linkage.</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822972">
                <a:tc gridSpan="2">
                  <a:txBody>
                    <a:bodyPr/>
                    <a:lstStyle/>
                    <a:p>
                      <a:pPr algn="ctr">
                        <a:lnSpc>
                          <a:spcPct val="100000"/>
                        </a:lnSpc>
                        <a:spcBef>
                          <a:spcPts val="295"/>
                        </a:spcBef>
                      </a:pPr>
                      <a:r>
                        <a:rPr sz="1200" b="1" spc="-5" dirty="0">
                          <a:latin typeface="Carlito"/>
                          <a:cs typeface="Carlito"/>
                        </a:rPr>
                        <a:t>TX_ML</a:t>
                      </a:r>
                      <a:endParaRPr sz="1200">
                        <a:latin typeface="Carlito"/>
                        <a:cs typeface="Carlito"/>
                      </a:endParaRPr>
                    </a:p>
                  </a:txBody>
                  <a:tcPr marL="0" marR="0" marT="37465"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L="377825" indent="-287020">
                        <a:lnSpc>
                          <a:spcPct val="100000"/>
                        </a:lnSpc>
                        <a:spcBef>
                          <a:spcPts val="295"/>
                        </a:spcBef>
                        <a:buFont typeface="Arial"/>
                        <a:buChar char="•"/>
                        <a:tabLst>
                          <a:tab pos="377825" algn="l"/>
                          <a:tab pos="378460" algn="l"/>
                        </a:tabLst>
                      </a:pPr>
                      <a:r>
                        <a:rPr sz="1200" spc="-10" dirty="0">
                          <a:latin typeface="Carlito"/>
                          <a:cs typeface="Carlito"/>
                        </a:rPr>
                        <a:t>Patient </a:t>
                      </a:r>
                      <a:r>
                        <a:rPr sz="1200" spc="-15" dirty="0">
                          <a:latin typeface="Carlito"/>
                          <a:cs typeface="Carlito"/>
                        </a:rPr>
                        <a:t>Tracking </a:t>
                      </a:r>
                      <a:r>
                        <a:rPr sz="1200" dirty="0">
                          <a:latin typeface="Carlito"/>
                          <a:cs typeface="Carlito"/>
                        </a:rPr>
                        <a:t>&amp; </a:t>
                      </a:r>
                      <a:r>
                        <a:rPr sz="1200" spc="-15" dirty="0">
                          <a:latin typeface="Carlito"/>
                          <a:cs typeface="Carlito"/>
                        </a:rPr>
                        <a:t>Tracing</a:t>
                      </a:r>
                      <a:r>
                        <a:rPr sz="1200" spc="-30" dirty="0">
                          <a:latin typeface="Carlito"/>
                          <a:cs typeface="Carlito"/>
                        </a:rPr>
                        <a:t> </a:t>
                      </a:r>
                      <a:r>
                        <a:rPr sz="1200" spc="-10" dirty="0">
                          <a:latin typeface="Carlito"/>
                          <a:cs typeface="Carlito"/>
                        </a:rPr>
                        <a:t>Register</a:t>
                      </a:r>
                      <a:endParaRPr sz="1200">
                        <a:latin typeface="Carlito"/>
                        <a:cs typeface="Carlito"/>
                      </a:endParaRPr>
                    </a:p>
                    <a:p>
                      <a:pPr marL="377825" indent="-287020">
                        <a:lnSpc>
                          <a:spcPct val="100000"/>
                        </a:lnSpc>
                        <a:buFont typeface="Arial"/>
                        <a:buChar char="•"/>
                        <a:tabLst>
                          <a:tab pos="377825" algn="l"/>
                          <a:tab pos="378460" algn="l"/>
                        </a:tabLst>
                      </a:pPr>
                      <a:r>
                        <a:rPr sz="1200" dirty="0">
                          <a:latin typeface="Carlito"/>
                          <a:cs typeface="Carlito"/>
                        </a:rPr>
                        <a:t>Missed</a:t>
                      </a:r>
                      <a:r>
                        <a:rPr sz="1200" spc="-10" dirty="0">
                          <a:latin typeface="Carlito"/>
                          <a:cs typeface="Carlito"/>
                        </a:rPr>
                        <a:t> </a:t>
                      </a:r>
                      <a:r>
                        <a:rPr sz="1200" spc="-5" dirty="0">
                          <a:latin typeface="Carlito"/>
                          <a:cs typeface="Carlito"/>
                        </a:rPr>
                        <a:t>Appointments</a:t>
                      </a:r>
                      <a:endParaRPr sz="120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Essential Changes</a:t>
                      </a:r>
                      <a:r>
                        <a:rPr sz="1200" spc="-10" dirty="0">
                          <a:latin typeface="Carlito"/>
                          <a:cs typeface="Carlito"/>
                        </a:rPr>
                        <a:t> Register</a:t>
                      </a:r>
                      <a:endParaRPr sz="120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EPMS</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indent="-287655">
                        <a:lnSpc>
                          <a:spcPct val="100000"/>
                        </a:lnSpc>
                        <a:spcBef>
                          <a:spcPts val="295"/>
                        </a:spcBef>
                        <a:buChar char="-"/>
                        <a:tabLst>
                          <a:tab pos="378460" algn="l"/>
                          <a:tab pos="379095" algn="l"/>
                        </a:tabLst>
                      </a:pPr>
                      <a:r>
                        <a:rPr sz="1200" spc="-5" dirty="0">
                          <a:latin typeface="Carlito"/>
                          <a:cs typeface="Carlito"/>
                        </a:rPr>
                        <a:t>Monthly </a:t>
                      </a:r>
                      <a:r>
                        <a:rPr sz="1200" spc="-10" dirty="0">
                          <a:latin typeface="Carlito"/>
                          <a:cs typeface="Carlito"/>
                        </a:rPr>
                        <a:t>Return</a:t>
                      </a:r>
                      <a:r>
                        <a:rPr sz="1200" spc="-65" dirty="0">
                          <a:latin typeface="Carlito"/>
                          <a:cs typeface="Carlito"/>
                        </a:rPr>
                        <a:t> </a:t>
                      </a:r>
                      <a:r>
                        <a:rPr sz="1200" spc="-5" dirty="0">
                          <a:latin typeface="Carlito"/>
                          <a:cs typeface="Carlito"/>
                        </a:rPr>
                        <a:t>Form</a:t>
                      </a:r>
                      <a:endParaRPr sz="1200">
                        <a:latin typeface="Carlito"/>
                        <a:cs typeface="Carlito"/>
                      </a:endParaRPr>
                    </a:p>
                    <a:p>
                      <a:pPr marR="957580" algn="ctr">
                        <a:lnSpc>
                          <a:spcPct val="100000"/>
                        </a:lnSpc>
                      </a:pPr>
                      <a:r>
                        <a:rPr sz="1200" spc="-5" dirty="0">
                          <a:latin typeface="Carlito"/>
                          <a:cs typeface="Carlito"/>
                        </a:rPr>
                        <a:t>(MRF)</a:t>
                      </a:r>
                      <a:endParaRPr sz="1200">
                        <a:latin typeface="Carlito"/>
                        <a:cs typeface="Carlito"/>
                      </a:endParaRPr>
                    </a:p>
                    <a:p>
                      <a:pPr marL="286385" marR="906144" indent="-286385">
                        <a:lnSpc>
                          <a:spcPct val="100000"/>
                        </a:lnSpc>
                        <a:buChar char="-"/>
                        <a:tabLst>
                          <a:tab pos="286385" algn="l"/>
                          <a:tab pos="379095" algn="l"/>
                        </a:tabLst>
                      </a:pPr>
                      <a:r>
                        <a:rPr sz="1200" spc="-10" dirty="0">
                          <a:latin typeface="Carlito"/>
                          <a:cs typeface="Carlito"/>
                        </a:rPr>
                        <a:t>QUASI </a:t>
                      </a:r>
                      <a:r>
                        <a:rPr sz="1200" dirty="0">
                          <a:latin typeface="Carlito"/>
                          <a:cs typeface="Carlito"/>
                        </a:rPr>
                        <a:t>MRF</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Monthly</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Monthly </a:t>
                      </a:r>
                      <a:r>
                        <a:rPr sz="1200" dirty="0">
                          <a:latin typeface="Carlito"/>
                          <a:cs typeface="Carlito"/>
                        </a:rPr>
                        <a:t>Desk </a:t>
                      </a:r>
                      <a:r>
                        <a:rPr sz="1200" spc="-5" dirty="0">
                          <a:latin typeface="Carlito"/>
                          <a:cs typeface="Carlito"/>
                        </a:rPr>
                        <a:t>reviews</a:t>
                      </a:r>
                      <a:r>
                        <a:rPr sz="1200" spc="-35" dirty="0">
                          <a:latin typeface="Carlito"/>
                          <a:cs typeface="Carlito"/>
                        </a:rPr>
                        <a:t> </a:t>
                      </a:r>
                      <a:r>
                        <a:rPr sz="1200" dirty="0">
                          <a:latin typeface="Carlito"/>
                          <a:cs typeface="Carlito"/>
                        </a:rPr>
                        <a:t>&amp;</a:t>
                      </a:r>
                      <a:endParaRPr sz="1200">
                        <a:latin typeface="Carlito"/>
                        <a:cs typeface="Carlito"/>
                      </a:endParaRPr>
                    </a:p>
                    <a:p>
                      <a:pPr marL="127000">
                        <a:lnSpc>
                          <a:spcPct val="100000"/>
                        </a:lnSpc>
                      </a:pPr>
                      <a:r>
                        <a:rPr sz="1200" spc="-5" dirty="0">
                          <a:latin typeface="Carlito"/>
                          <a:cs typeface="Carlito"/>
                        </a:rPr>
                        <a:t>Onsite </a:t>
                      </a:r>
                      <a:r>
                        <a:rPr sz="1200" spc="-10" dirty="0">
                          <a:latin typeface="Carlito"/>
                          <a:cs typeface="Carlito"/>
                        </a:rPr>
                        <a:t>Data Verification Exercises </a:t>
                      </a:r>
                      <a:r>
                        <a:rPr sz="1200" dirty="0">
                          <a:latin typeface="Carlito"/>
                          <a:cs typeface="Carlito"/>
                        </a:rPr>
                        <a:t>mainly </a:t>
                      </a:r>
                      <a:r>
                        <a:rPr sz="1200" spc="-10" dirty="0">
                          <a:latin typeface="Carlito"/>
                          <a:cs typeface="Carlito"/>
                        </a:rPr>
                        <a:t>targeting</a:t>
                      </a:r>
                      <a:r>
                        <a:rPr sz="1200" spc="-30" dirty="0">
                          <a:latin typeface="Carlito"/>
                          <a:cs typeface="Carlito"/>
                        </a:rPr>
                        <a:t> </a:t>
                      </a:r>
                      <a:r>
                        <a:rPr sz="1200" spc="-5" dirty="0">
                          <a:latin typeface="Carlito"/>
                          <a:cs typeface="Carlito"/>
                        </a:rPr>
                        <a:t>sites</a:t>
                      </a:r>
                      <a:endParaRPr sz="1200">
                        <a:latin typeface="Carlito"/>
                        <a:cs typeface="Carlito"/>
                      </a:endParaRPr>
                    </a:p>
                    <a:p>
                      <a:pPr marL="92075">
                        <a:lnSpc>
                          <a:spcPct val="100000"/>
                        </a:lnSpc>
                      </a:pPr>
                      <a:r>
                        <a:rPr sz="1200" spc="-5" dirty="0">
                          <a:latin typeface="Carlito"/>
                          <a:cs typeface="Carlito"/>
                        </a:rPr>
                        <a:t>reporting </a:t>
                      </a:r>
                      <a:r>
                        <a:rPr sz="1200" dirty="0">
                          <a:latin typeface="Carlito"/>
                          <a:cs typeface="Carlito"/>
                        </a:rPr>
                        <a:t>high</a:t>
                      </a:r>
                      <a:r>
                        <a:rPr sz="1200" spc="-55" dirty="0">
                          <a:latin typeface="Carlito"/>
                          <a:cs typeface="Carlito"/>
                        </a:rPr>
                        <a:t> </a:t>
                      </a:r>
                      <a:r>
                        <a:rPr sz="1200" spc="-25" dirty="0">
                          <a:latin typeface="Carlito"/>
                          <a:cs typeface="Carlito"/>
                        </a:rPr>
                        <a:t>LTFU.</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640080">
                <a:tc gridSpan="2">
                  <a:txBody>
                    <a:bodyPr/>
                    <a:lstStyle/>
                    <a:p>
                      <a:pPr algn="ctr">
                        <a:lnSpc>
                          <a:spcPct val="100000"/>
                        </a:lnSpc>
                        <a:spcBef>
                          <a:spcPts val="295"/>
                        </a:spcBef>
                      </a:pPr>
                      <a:r>
                        <a:rPr sz="1200" b="1" dirty="0">
                          <a:latin typeface="Carlito"/>
                          <a:cs typeface="Carlito"/>
                        </a:rPr>
                        <a:t>TX_RTT</a:t>
                      </a:r>
                      <a:endParaRPr sz="1200">
                        <a:latin typeface="Carlito"/>
                        <a:cs typeface="Carlito"/>
                      </a:endParaRPr>
                    </a:p>
                  </a:txBody>
                  <a:tcPr marL="0" marR="0" marT="37465" marB="0">
                    <a:lnL w="63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L="377825" indent="-287020">
                        <a:lnSpc>
                          <a:spcPct val="100000"/>
                        </a:lnSpc>
                        <a:spcBef>
                          <a:spcPts val="295"/>
                        </a:spcBef>
                        <a:buFont typeface="Arial"/>
                        <a:buChar char="•"/>
                        <a:tabLst>
                          <a:tab pos="377825" algn="l"/>
                          <a:tab pos="378460" algn="l"/>
                        </a:tabLst>
                      </a:pPr>
                      <a:r>
                        <a:rPr sz="1200" spc="-10" dirty="0">
                          <a:latin typeface="Carlito"/>
                          <a:cs typeface="Carlito"/>
                        </a:rPr>
                        <a:t>Patient </a:t>
                      </a:r>
                      <a:r>
                        <a:rPr sz="1200" spc="-15" dirty="0">
                          <a:latin typeface="Carlito"/>
                          <a:cs typeface="Carlito"/>
                        </a:rPr>
                        <a:t>Tracking </a:t>
                      </a:r>
                      <a:r>
                        <a:rPr sz="1200" dirty="0">
                          <a:latin typeface="Carlito"/>
                          <a:cs typeface="Carlito"/>
                        </a:rPr>
                        <a:t>&amp; </a:t>
                      </a:r>
                      <a:r>
                        <a:rPr sz="1200" spc="-15" dirty="0">
                          <a:latin typeface="Carlito"/>
                          <a:cs typeface="Carlito"/>
                        </a:rPr>
                        <a:t>Tracing</a:t>
                      </a:r>
                      <a:r>
                        <a:rPr sz="1200" spc="-30" dirty="0">
                          <a:latin typeface="Carlito"/>
                          <a:cs typeface="Carlito"/>
                        </a:rPr>
                        <a:t> </a:t>
                      </a:r>
                      <a:r>
                        <a:rPr sz="1200" spc="-10" dirty="0">
                          <a:latin typeface="Carlito"/>
                          <a:cs typeface="Carlito"/>
                        </a:rPr>
                        <a:t>Register</a:t>
                      </a:r>
                      <a:endParaRPr sz="120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EPMS</a:t>
                      </a:r>
                      <a:endParaRPr sz="120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Essential Changes</a:t>
                      </a:r>
                      <a:r>
                        <a:rPr sz="1200" spc="-10" dirty="0">
                          <a:latin typeface="Carlito"/>
                          <a:cs typeface="Carlito"/>
                        </a:rPr>
                        <a:t> Register</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95"/>
                        </a:spcBef>
                        <a:tabLst>
                          <a:tab pos="378460" algn="l"/>
                        </a:tabLst>
                      </a:pPr>
                      <a:r>
                        <a:rPr sz="1200" dirty="0">
                          <a:latin typeface="Carlito"/>
                          <a:cs typeface="Carlito"/>
                        </a:rPr>
                        <a:t>-	</a:t>
                      </a:r>
                      <a:r>
                        <a:rPr sz="1200" spc="-10" dirty="0">
                          <a:latin typeface="Carlito"/>
                          <a:cs typeface="Carlito"/>
                        </a:rPr>
                        <a:t>QUASI</a:t>
                      </a:r>
                      <a:r>
                        <a:rPr sz="1200" spc="10" dirty="0">
                          <a:latin typeface="Carlito"/>
                          <a:cs typeface="Carlito"/>
                        </a:rPr>
                        <a:t> </a:t>
                      </a:r>
                      <a:r>
                        <a:rPr sz="1200" dirty="0">
                          <a:latin typeface="Carlito"/>
                          <a:cs typeface="Carlito"/>
                        </a:rPr>
                        <a:t>MRF</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Monthly</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95"/>
                        </a:spcBef>
                      </a:pPr>
                      <a:r>
                        <a:rPr sz="1200" dirty="0">
                          <a:latin typeface="Carlito"/>
                          <a:cs typeface="Carlito"/>
                        </a:rPr>
                        <a:t>-</a:t>
                      </a:r>
                      <a:r>
                        <a:rPr sz="1200" spc="165" dirty="0">
                          <a:latin typeface="Carlito"/>
                          <a:cs typeface="Carlito"/>
                        </a:rPr>
                        <a:t> </a:t>
                      </a:r>
                      <a:r>
                        <a:rPr sz="1200" spc="-5" dirty="0">
                          <a:latin typeface="Carlito"/>
                          <a:cs typeface="Carlito"/>
                        </a:rPr>
                        <a:t>Monthly</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70900">
                <a:tc gridSpan="2">
                  <a:txBody>
                    <a:bodyPr/>
                    <a:lstStyle/>
                    <a:p>
                      <a:pPr algn="ctr">
                        <a:lnSpc>
                          <a:spcPct val="100000"/>
                        </a:lnSpc>
                        <a:spcBef>
                          <a:spcPts val="295"/>
                        </a:spcBef>
                      </a:pPr>
                      <a:r>
                        <a:rPr sz="1200" b="1" spc="-5" dirty="0">
                          <a:latin typeface="Carlito"/>
                          <a:cs typeface="Carlito"/>
                        </a:rPr>
                        <a:t>TX_PVLS</a:t>
                      </a:r>
                      <a:endParaRPr sz="1200">
                        <a:latin typeface="Carlito"/>
                        <a:cs typeface="Carlito"/>
                      </a:endParaRPr>
                    </a:p>
                  </a:txBody>
                  <a:tcPr marL="0" marR="0" marT="37465" marB="0">
                    <a:lnL w="6350">
                      <a:solidFill>
                        <a:srgbClr val="000000"/>
                      </a:solidFill>
                      <a:prstDash val="solid"/>
                    </a:lnL>
                    <a:lnR w="12700">
                      <a:solidFill>
                        <a:srgbClr val="000000"/>
                      </a:solidFill>
                      <a:prstDash val="solid"/>
                    </a:lnR>
                    <a:lnT w="12700">
                      <a:solidFill>
                        <a:srgbClr val="000000"/>
                      </a:solidFill>
                      <a:prstDash val="solid"/>
                    </a:lnT>
                  </a:tcPr>
                </a:tc>
                <a:tc hMerge="1">
                  <a:txBody>
                    <a:bodyPr/>
                    <a:lstStyle/>
                    <a:p>
                      <a:endParaRPr/>
                    </a:p>
                  </a:txBody>
                  <a:tcPr marL="0" marR="0" marT="0" marB="0"/>
                </a:tc>
                <a:tc>
                  <a:txBody>
                    <a:bodyPr/>
                    <a:lstStyle/>
                    <a:p>
                      <a:pPr marL="377825" indent="-287020">
                        <a:lnSpc>
                          <a:spcPct val="100000"/>
                        </a:lnSpc>
                        <a:spcBef>
                          <a:spcPts val="295"/>
                        </a:spcBef>
                        <a:buFont typeface="Arial"/>
                        <a:buChar char="•"/>
                        <a:tabLst>
                          <a:tab pos="377825" algn="l"/>
                          <a:tab pos="378460" algn="l"/>
                        </a:tabLst>
                      </a:pPr>
                      <a:r>
                        <a:rPr sz="1200" spc="-5" dirty="0">
                          <a:latin typeface="Carlito"/>
                          <a:cs typeface="Carlito"/>
                        </a:rPr>
                        <a:t>OI-ART </a:t>
                      </a:r>
                      <a:r>
                        <a:rPr sz="1200" spc="-10" dirty="0">
                          <a:latin typeface="Carlito"/>
                          <a:cs typeface="Carlito"/>
                        </a:rPr>
                        <a:t>Patient </a:t>
                      </a:r>
                      <a:r>
                        <a:rPr sz="1200" spc="-5" dirty="0">
                          <a:latin typeface="Carlito"/>
                          <a:cs typeface="Carlito"/>
                        </a:rPr>
                        <a:t>Care</a:t>
                      </a:r>
                      <a:r>
                        <a:rPr sz="1200" spc="-10" dirty="0">
                          <a:latin typeface="Carlito"/>
                          <a:cs typeface="Carlito"/>
                        </a:rPr>
                        <a:t> </a:t>
                      </a:r>
                      <a:r>
                        <a:rPr sz="1200" spc="-5" dirty="0">
                          <a:latin typeface="Carlito"/>
                          <a:cs typeface="Carlito"/>
                        </a:rPr>
                        <a:t>Booklet</a:t>
                      </a:r>
                      <a:endParaRPr sz="1200" dirty="0">
                        <a:latin typeface="Carlito"/>
                        <a:cs typeface="Carlito"/>
                      </a:endParaRPr>
                    </a:p>
                    <a:p>
                      <a:pPr marL="377825" indent="-287020">
                        <a:lnSpc>
                          <a:spcPct val="100000"/>
                        </a:lnSpc>
                        <a:buFont typeface="Arial"/>
                        <a:buChar char="•"/>
                        <a:tabLst>
                          <a:tab pos="377825" algn="l"/>
                          <a:tab pos="378460" algn="l"/>
                        </a:tabLst>
                      </a:pPr>
                      <a:r>
                        <a:rPr sz="1200" spc="-5" dirty="0">
                          <a:latin typeface="Carlito"/>
                          <a:cs typeface="Carlito"/>
                        </a:rPr>
                        <a:t>Improvised Viral </a:t>
                      </a:r>
                      <a:r>
                        <a:rPr sz="1200" dirty="0">
                          <a:latin typeface="Carlito"/>
                          <a:cs typeface="Carlito"/>
                        </a:rPr>
                        <a:t>load</a:t>
                      </a:r>
                      <a:r>
                        <a:rPr sz="1200" spc="-45" dirty="0">
                          <a:latin typeface="Carlito"/>
                          <a:cs typeface="Carlito"/>
                        </a:rPr>
                        <a:t> </a:t>
                      </a:r>
                      <a:r>
                        <a:rPr sz="1200" spc="-10" dirty="0">
                          <a:latin typeface="Carlito"/>
                          <a:cs typeface="Carlito"/>
                        </a:rPr>
                        <a:t>Register</a:t>
                      </a:r>
                      <a:endParaRPr lang="en-US" sz="1200" spc="-10" dirty="0">
                        <a:latin typeface="Carlito"/>
                        <a:cs typeface="Carlito"/>
                      </a:endParaRPr>
                    </a:p>
                    <a:p>
                      <a:pPr marL="377825" indent="-287020">
                        <a:lnSpc>
                          <a:spcPct val="100000"/>
                        </a:lnSpc>
                        <a:buFont typeface="Arial"/>
                        <a:buChar char="•"/>
                        <a:tabLst>
                          <a:tab pos="377825" algn="l"/>
                          <a:tab pos="378460" algn="l"/>
                        </a:tabLst>
                      </a:pPr>
                      <a:r>
                        <a:rPr lang="en-ZW" sz="1200" spc="-10">
                          <a:latin typeface="Carlito"/>
                          <a:cs typeface="Carlito"/>
                        </a:rPr>
                        <a:t>LMS data</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378460" indent="-287655">
                        <a:lnSpc>
                          <a:spcPct val="100000"/>
                        </a:lnSpc>
                        <a:spcBef>
                          <a:spcPts val="295"/>
                        </a:spcBef>
                        <a:buChar char="-"/>
                        <a:tabLst>
                          <a:tab pos="378460" algn="l"/>
                          <a:tab pos="379095" algn="l"/>
                        </a:tabLst>
                      </a:pPr>
                      <a:r>
                        <a:rPr sz="1200" spc="-10" dirty="0">
                          <a:latin typeface="Carlito"/>
                          <a:cs typeface="Carlito"/>
                        </a:rPr>
                        <a:t>QUASI</a:t>
                      </a:r>
                      <a:r>
                        <a:rPr sz="1200" spc="10" dirty="0">
                          <a:latin typeface="Carlito"/>
                          <a:cs typeface="Carlito"/>
                        </a:rPr>
                        <a:t> </a:t>
                      </a:r>
                      <a:r>
                        <a:rPr sz="1200" dirty="0">
                          <a:latin typeface="Carlito"/>
                          <a:cs typeface="Carlito"/>
                        </a:rPr>
                        <a:t>MRF</a:t>
                      </a:r>
                      <a:endParaRPr sz="1200">
                        <a:latin typeface="Carlito"/>
                        <a:cs typeface="Carlito"/>
                      </a:endParaRPr>
                    </a:p>
                    <a:p>
                      <a:pPr marL="378460" indent="-287655">
                        <a:lnSpc>
                          <a:spcPct val="100000"/>
                        </a:lnSpc>
                        <a:buChar char="-"/>
                        <a:tabLst>
                          <a:tab pos="378460" algn="l"/>
                          <a:tab pos="379095" algn="l"/>
                        </a:tabLst>
                      </a:pPr>
                      <a:r>
                        <a:rPr sz="1200" spc="-10" dirty="0">
                          <a:latin typeface="Carlito"/>
                          <a:cs typeface="Carlito"/>
                        </a:rPr>
                        <a:t>Excel </a:t>
                      </a:r>
                      <a:r>
                        <a:rPr sz="1200" spc="-5" dirty="0">
                          <a:latin typeface="Carlito"/>
                          <a:cs typeface="Carlito"/>
                        </a:rPr>
                        <a:t>Viral Load</a:t>
                      </a:r>
                      <a:r>
                        <a:rPr sz="1200" spc="-10" dirty="0">
                          <a:latin typeface="Carlito"/>
                          <a:cs typeface="Carlito"/>
                        </a:rPr>
                        <a:t> </a:t>
                      </a:r>
                      <a:r>
                        <a:rPr sz="1200" spc="-105" dirty="0">
                          <a:latin typeface="Carlito"/>
                          <a:cs typeface="Carlito"/>
                        </a:rPr>
                        <a:t>Dat</a:t>
                      </a:r>
                      <a:r>
                        <a:rPr sz="1350" spc="-157" baseline="30864" dirty="0">
                          <a:solidFill>
                            <a:srgbClr val="050505"/>
                          </a:solidFill>
                          <a:latin typeface="Arial"/>
                          <a:cs typeface="Arial"/>
                        </a:rPr>
                        <a:t>3</a:t>
                      </a:r>
                      <a:r>
                        <a:rPr sz="1200" spc="-105" dirty="0">
                          <a:latin typeface="Carlito"/>
                          <a:cs typeface="Carlito"/>
                        </a:rPr>
                        <a:t>a</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92075">
                        <a:lnSpc>
                          <a:spcPct val="100000"/>
                        </a:lnSpc>
                        <a:spcBef>
                          <a:spcPts val="295"/>
                        </a:spcBef>
                        <a:tabLst>
                          <a:tab pos="378460" algn="l"/>
                        </a:tabLst>
                      </a:pPr>
                      <a:r>
                        <a:rPr sz="1200" dirty="0">
                          <a:latin typeface="Carlito"/>
                          <a:cs typeface="Carlito"/>
                        </a:rPr>
                        <a:t>-	</a:t>
                      </a:r>
                      <a:r>
                        <a:rPr sz="1200" spc="-5" dirty="0">
                          <a:latin typeface="Carlito"/>
                          <a:cs typeface="Carlito"/>
                        </a:rPr>
                        <a:t>Quarterly</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92075">
                        <a:lnSpc>
                          <a:spcPct val="100000"/>
                        </a:lnSpc>
                        <a:spcBef>
                          <a:spcPts val="295"/>
                        </a:spcBef>
                      </a:pPr>
                      <a:r>
                        <a:rPr sz="1200" dirty="0">
                          <a:latin typeface="Carlito"/>
                          <a:cs typeface="Carlito"/>
                        </a:rPr>
                        <a:t>- </a:t>
                      </a:r>
                      <a:r>
                        <a:rPr sz="1200" spc="-5" dirty="0">
                          <a:latin typeface="Carlito"/>
                          <a:cs typeface="Carlito"/>
                        </a:rPr>
                        <a:t>Quarterly </a:t>
                      </a:r>
                      <a:r>
                        <a:rPr sz="1200" dirty="0">
                          <a:latin typeface="Carlito"/>
                          <a:cs typeface="Carlito"/>
                        </a:rPr>
                        <a:t>Desk </a:t>
                      </a:r>
                      <a:r>
                        <a:rPr sz="1200" spc="-10" dirty="0">
                          <a:latin typeface="Carlito"/>
                          <a:cs typeface="Carlito"/>
                        </a:rPr>
                        <a:t>Reviews </a:t>
                      </a:r>
                      <a:r>
                        <a:rPr sz="1200" dirty="0">
                          <a:latin typeface="Carlito"/>
                          <a:cs typeface="Carlito"/>
                        </a:rPr>
                        <a:t>&amp; </a:t>
                      </a:r>
                      <a:r>
                        <a:rPr sz="1200" spc="-5" dirty="0">
                          <a:latin typeface="Carlito"/>
                          <a:cs typeface="Carlito"/>
                        </a:rPr>
                        <a:t>Onsite </a:t>
                      </a:r>
                      <a:r>
                        <a:rPr sz="1200" spc="-10" dirty="0">
                          <a:latin typeface="Carlito"/>
                          <a:cs typeface="Carlito"/>
                        </a:rPr>
                        <a:t>Data Verification</a:t>
                      </a:r>
                      <a:r>
                        <a:rPr sz="1200" spc="-25" dirty="0">
                          <a:latin typeface="Carlito"/>
                          <a:cs typeface="Carlito"/>
                        </a:rPr>
                        <a:t> </a:t>
                      </a:r>
                      <a:r>
                        <a:rPr sz="1200" spc="-10" dirty="0">
                          <a:latin typeface="Carlito"/>
                          <a:cs typeface="Carlito"/>
                        </a:rPr>
                        <a:t>Exercises</a:t>
                      </a:r>
                      <a:endParaRPr sz="1200" dirty="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6"/>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50" y="0"/>
            <a:ext cx="12204700" cy="6727825"/>
            <a:chOff x="-6350" y="0"/>
            <a:chExt cx="12204700" cy="6727825"/>
          </a:xfrm>
        </p:grpSpPr>
        <p:sp>
          <p:nvSpPr>
            <p:cNvPr id="3" name="object 3"/>
            <p:cNvSpPr/>
            <p:nvPr/>
          </p:nvSpPr>
          <p:spPr>
            <a:xfrm>
              <a:off x="0" y="0"/>
              <a:ext cx="12192000" cy="935990"/>
            </a:xfrm>
            <a:custGeom>
              <a:avLst/>
              <a:gdLst/>
              <a:ahLst/>
              <a:cxnLst/>
              <a:rect l="l" t="t" r="r" b="b"/>
              <a:pathLst>
                <a:path w="12192000" h="935990">
                  <a:moveTo>
                    <a:pt x="12192000" y="0"/>
                  </a:moveTo>
                  <a:lnTo>
                    <a:pt x="0" y="0"/>
                  </a:lnTo>
                  <a:lnTo>
                    <a:pt x="0" y="935736"/>
                  </a:lnTo>
                  <a:lnTo>
                    <a:pt x="12192000" y="935736"/>
                  </a:lnTo>
                  <a:lnTo>
                    <a:pt x="12192000" y="0"/>
                  </a:lnTo>
                  <a:close/>
                </a:path>
              </a:pathLst>
            </a:custGeom>
            <a:solidFill>
              <a:srgbClr val="B64B4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0" y="924813"/>
              <a:ext cx="12192000" cy="5802630"/>
            </a:xfrm>
            <a:custGeom>
              <a:avLst/>
              <a:gdLst/>
              <a:ahLst/>
              <a:cxnLst/>
              <a:rect l="l" t="t" r="r" b="b"/>
              <a:pathLst>
                <a:path w="12192000" h="5802630">
                  <a:moveTo>
                    <a:pt x="0" y="0"/>
                  </a:moveTo>
                  <a:lnTo>
                    <a:pt x="0" y="5802490"/>
                  </a:lnTo>
                </a:path>
                <a:path w="12192000" h="5802630">
                  <a:moveTo>
                    <a:pt x="12192000" y="0"/>
                  </a:moveTo>
                  <a:lnTo>
                    <a:pt x="12192000" y="5802490"/>
                  </a:lnTo>
                </a:path>
              </a:pathLst>
            </a:custGeom>
            <a:ln w="127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0" y="924813"/>
              <a:ext cx="12192000" cy="12700"/>
            </a:xfrm>
            <a:custGeom>
              <a:avLst/>
              <a:gdLst/>
              <a:ahLst/>
              <a:cxnLst/>
              <a:rect l="l" t="t" r="r" b="b"/>
              <a:pathLst>
                <a:path w="12192000" h="12700">
                  <a:moveTo>
                    <a:pt x="0" y="0"/>
                  </a:moveTo>
                  <a:lnTo>
                    <a:pt x="0" y="12700"/>
                  </a:lnTo>
                  <a:lnTo>
                    <a:pt x="12192000" y="12700"/>
                  </a:lnTo>
                  <a:lnTo>
                    <a:pt x="12192000" y="0"/>
                  </a:lnTo>
                  <a:lnTo>
                    <a:pt x="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object 7"/>
          <p:cNvSpPr/>
          <p:nvPr/>
        </p:nvSpPr>
        <p:spPr>
          <a:xfrm>
            <a:off x="1531747" y="1394205"/>
            <a:ext cx="0" cy="2253615"/>
          </a:xfrm>
          <a:custGeom>
            <a:avLst/>
            <a:gdLst/>
            <a:ahLst/>
            <a:cxnLst/>
            <a:rect l="l" t="t" r="r" b="b"/>
            <a:pathLst>
              <a:path h="2253615">
                <a:moveTo>
                  <a:pt x="0" y="0"/>
                </a:moveTo>
                <a:lnTo>
                  <a:pt x="0" y="2253488"/>
                </a:lnTo>
              </a:path>
            </a:pathLst>
          </a:custGeom>
          <a:ln w="127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9" name="object 8">
            <a:extLst>
              <a:ext uri="{FF2B5EF4-FFF2-40B4-BE49-F238E27FC236}">
                <a16:creationId xmlns:a16="http://schemas.microsoft.com/office/drawing/2014/main" id="{8F070A45-F669-4317-A010-03E8B8687527}"/>
              </a:ext>
            </a:extLst>
          </p:cNvPr>
          <p:cNvGraphicFramePr>
            <a:graphicFrameLocks noGrp="1"/>
          </p:cNvGraphicFramePr>
          <p:nvPr>
            <p:extLst>
              <p:ext uri="{D42A27DB-BD31-4B8C-83A1-F6EECF244321}">
                <p14:modId xmlns:p14="http://schemas.microsoft.com/office/powerpoint/2010/main" val="2785705627"/>
              </p:ext>
            </p:extLst>
          </p:nvPr>
        </p:nvGraphicFramePr>
        <p:xfrm>
          <a:off x="1" y="0"/>
          <a:ext cx="12192000" cy="6861626"/>
        </p:xfrm>
        <a:graphic>
          <a:graphicData uri="http://schemas.openxmlformats.org/drawingml/2006/table">
            <a:tbl>
              <a:tblPr firstRow="1" bandRow="1">
                <a:tableStyleId>{2D5ABB26-0587-4C30-8999-92F81FD0307C}</a:tableStyleId>
              </a:tblPr>
              <a:tblGrid>
                <a:gridCol w="2439654">
                  <a:extLst>
                    <a:ext uri="{9D8B030D-6E8A-4147-A177-3AD203B41FA5}">
                      <a16:colId xmlns:a16="http://schemas.microsoft.com/office/drawing/2014/main" val="20000"/>
                    </a:ext>
                  </a:extLst>
                </a:gridCol>
                <a:gridCol w="6508252">
                  <a:extLst>
                    <a:ext uri="{9D8B030D-6E8A-4147-A177-3AD203B41FA5}">
                      <a16:colId xmlns:a16="http://schemas.microsoft.com/office/drawing/2014/main" val="20001"/>
                    </a:ext>
                  </a:extLst>
                </a:gridCol>
                <a:gridCol w="3244094">
                  <a:extLst>
                    <a:ext uri="{9D8B030D-6E8A-4147-A177-3AD203B41FA5}">
                      <a16:colId xmlns:a16="http://schemas.microsoft.com/office/drawing/2014/main" val="20002"/>
                    </a:ext>
                  </a:extLst>
                </a:gridCol>
              </a:tblGrid>
              <a:tr h="954157">
                <a:tc>
                  <a:txBody>
                    <a:bodyPr/>
                    <a:lstStyle/>
                    <a:p>
                      <a:pPr algn="ctr">
                        <a:lnSpc>
                          <a:spcPct val="100000"/>
                        </a:lnSpc>
                        <a:spcBef>
                          <a:spcPts val="2195"/>
                        </a:spcBef>
                      </a:pPr>
                      <a:endParaRPr sz="1000" dirty="0">
                        <a:solidFill>
                          <a:schemeClr val="bg1"/>
                        </a:solidFill>
                        <a:latin typeface="Carlito"/>
                        <a:cs typeface="Carlito"/>
                      </a:endParaRPr>
                    </a:p>
                  </a:txBody>
                  <a:tcPr marL="0" marR="0" marT="140335" marB="0">
                    <a:lnR w="12700" cap="flat" cmpd="sng" algn="ctr">
                      <a:solidFill>
                        <a:srgbClr val="000000"/>
                      </a:solidFill>
                      <a:prstDash val="solid"/>
                      <a:round/>
                      <a:headEnd type="none" w="med" len="med"/>
                      <a:tailEnd type="none" w="med" len="med"/>
                    </a:lnR>
                    <a:lnB w="12700">
                      <a:solidFill>
                        <a:srgbClr val="000000"/>
                      </a:solidFill>
                      <a:prstDash val="solid"/>
                    </a:lnB>
                    <a:solidFill>
                      <a:schemeClr val="accent1">
                        <a:lumMod val="75000"/>
                      </a:schemeClr>
                    </a:solidFill>
                  </a:tcPr>
                </a:tc>
                <a:tc>
                  <a:txBody>
                    <a:bodyPr/>
                    <a:lstStyle/>
                    <a:p>
                      <a:pPr marR="149225" algn="ctr">
                        <a:lnSpc>
                          <a:spcPct val="100000"/>
                        </a:lnSpc>
                        <a:spcBef>
                          <a:spcPts val="2195"/>
                        </a:spcBef>
                      </a:pPr>
                      <a:r>
                        <a:rPr lang="en-US" sz="2400" b="1" dirty="0">
                          <a:solidFill>
                            <a:schemeClr val="bg1"/>
                          </a:solidFill>
                          <a:latin typeface="Carlito"/>
                          <a:cs typeface="Carlito"/>
                        </a:rPr>
                        <a:t>Retention Indicators Challenges and Recommendations</a:t>
                      </a:r>
                      <a:endParaRPr sz="2400" b="1" dirty="0">
                        <a:solidFill>
                          <a:schemeClr val="bg1"/>
                        </a:solidFill>
                        <a:latin typeface="Carlito"/>
                        <a:cs typeface="Carlito"/>
                      </a:endParaRPr>
                    </a:p>
                  </a:txBody>
                  <a:tcPr marL="0" marR="0" marT="14033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solidFill>
                      <a:schemeClr val="accent1">
                        <a:lumMod val="75000"/>
                      </a:schemeClr>
                    </a:solidFill>
                  </a:tcPr>
                </a:tc>
                <a:tc>
                  <a:txBody>
                    <a:bodyPr/>
                    <a:lstStyle/>
                    <a:p>
                      <a:pPr marL="1029969">
                        <a:lnSpc>
                          <a:spcPct val="100000"/>
                        </a:lnSpc>
                        <a:spcBef>
                          <a:spcPts val="2195"/>
                        </a:spcBef>
                      </a:pPr>
                      <a:endParaRPr sz="1000" dirty="0">
                        <a:latin typeface="Carlito"/>
                        <a:cs typeface="Carlito"/>
                      </a:endParaRPr>
                    </a:p>
                  </a:txBody>
                  <a:tcPr marL="0" marR="0" marT="140335" marB="0">
                    <a:lnL w="12700" cap="flat" cmpd="sng" algn="ctr">
                      <a:solidFill>
                        <a:srgbClr val="000000"/>
                      </a:solidFill>
                      <a:prstDash val="solid"/>
                      <a:round/>
                      <a:headEnd type="none" w="med" len="med"/>
                      <a:tailEnd type="none" w="med" len="med"/>
                    </a:lnL>
                    <a:lnB w="12700">
                      <a:solidFill>
                        <a:srgbClr val="000000"/>
                      </a:solidFill>
                      <a:prstDash val="solid"/>
                    </a:lnB>
                    <a:solidFill>
                      <a:schemeClr val="accent1">
                        <a:lumMod val="75000"/>
                      </a:schemeClr>
                    </a:solidFill>
                  </a:tcPr>
                </a:tc>
                <a:extLst>
                  <a:ext uri="{0D108BD9-81ED-4DB2-BD59-A6C34878D82A}">
                    <a16:rowId xmlns:a16="http://schemas.microsoft.com/office/drawing/2014/main" val="3143552950"/>
                  </a:ext>
                </a:extLst>
              </a:tr>
              <a:tr h="0">
                <a:tc>
                  <a:txBody>
                    <a:bodyPr/>
                    <a:lstStyle/>
                    <a:p>
                      <a:pPr marL="370840">
                        <a:lnSpc>
                          <a:spcPct val="100000"/>
                        </a:lnSpc>
                        <a:spcBef>
                          <a:spcPts val="1105"/>
                        </a:spcBef>
                      </a:pPr>
                      <a:r>
                        <a:rPr sz="1800" b="1" spc="-10" dirty="0">
                          <a:solidFill>
                            <a:srgbClr val="FFFFFF"/>
                          </a:solidFill>
                          <a:latin typeface="Carlito"/>
                          <a:cs typeface="Carlito"/>
                        </a:rPr>
                        <a:t>es</a:t>
                      </a:r>
                      <a:endParaRPr sz="1800" dirty="0">
                        <a:latin typeface="Carlito"/>
                        <a:cs typeface="Carlito"/>
                      </a:endParaRPr>
                    </a:p>
                    <a:p>
                      <a:pPr algn="ctr">
                        <a:lnSpc>
                          <a:spcPct val="100000"/>
                        </a:lnSpc>
                        <a:spcBef>
                          <a:spcPts val="2195"/>
                        </a:spcBef>
                      </a:pPr>
                      <a:r>
                        <a:rPr sz="1800" b="1" spc="-5" dirty="0">
                          <a:solidFill>
                            <a:srgbClr val="006FC0"/>
                          </a:solidFill>
                          <a:latin typeface="Carlito"/>
                          <a:cs typeface="Carlito"/>
                        </a:rPr>
                        <a:t>Indicator</a:t>
                      </a:r>
                      <a:endParaRPr sz="1800" dirty="0">
                        <a:latin typeface="Carlito"/>
                        <a:cs typeface="Carlito"/>
                      </a:endParaRPr>
                    </a:p>
                  </a:txBody>
                  <a:tcPr marL="0" marR="0" marT="140335" marB="0">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40005" algn="ctr">
                        <a:lnSpc>
                          <a:spcPct val="100000"/>
                        </a:lnSpc>
                        <a:spcBef>
                          <a:spcPts val="1105"/>
                        </a:spcBef>
                      </a:pPr>
                      <a:r>
                        <a:rPr sz="1800" b="1" spc="-5" dirty="0">
                          <a:solidFill>
                            <a:srgbClr val="006FC0"/>
                          </a:solidFill>
                          <a:latin typeface="Carlito"/>
                          <a:cs typeface="Carlito"/>
                        </a:rPr>
                        <a:t>Challenges</a:t>
                      </a:r>
                      <a:endParaRPr sz="1800" dirty="0">
                        <a:latin typeface="Carlito"/>
                        <a:cs typeface="Carlito"/>
                      </a:endParaRPr>
                    </a:p>
                  </a:txBody>
                  <a:tcPr marL="0" marR="0" marT="140335" marB="0" anchor="b">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51130">
                        <a:lnSpc>
                          <a:spcPct val="100000"/>
                        </a:lnSpc>
                        <a:spcBef>
                          <a:spcPts val="1105"/>
                        </a:spcBef>
                      </a:pPr>
                      <a:r>
                        <a:rPr sz="1800" b="1" dirty="0">
                          <a:solidFill>
                            <a:srgbClr val="FFFFFF"/>
                          </a:solidFill>
                          <a:latin typeface="Carlito"/>
                          <a:cs typeface="Carlito"/>
                        </a:rPr>
                        <a:t>ns</a:t>
                      </a:r>
                      <a:endParaRPr sz="1800" dirty="0">
                        <a:latin typeface="Carlito"/>
                        <a:cs typeface="Carlito"/>
                      </a:endParaRPr>
                    </a:p>
                    <a:p>
                      <a:pPr marL="1029969">
                        <a:lnSpc>
                          <a:spcPct val="100000"/>
                        </a:lnSpc>
                        <a:spcBef>
                          <a:spcPts val="2195"/>
                        </a:spcBef>
                      </a:pPr>
                      <a:r>
                        <a:rPr sz="1800" b="1" spc="-5" dirty="0">
                          <a:solidFill>
                            <a:srgbClr val="006FC0"/>
                          </a:solidFill>
                          <a:latin typeface="Carlito"/>
                          <a:cs typeface="Carlito"/>
                        </a:rPr>
                        <a:t>Proposed</a:t>
                      </a:r>
                      <a:r>
                        <a:rPr sz="1800" b="1" spc="-10" dirty="0">
                          <a:solidFill>
                            <a:srgbClr val="006FC0"/>
                          </a:solidFill>
                          <a:latin typeface="Carlito"/>
                          <a:cs typeface="Carlito"/>
                        </a:rPr>
                        <a:t> </a:t>
                      </a:r>
                      <a:r>
                        <a:rPr sz="1800" b="1" dirty="0">
                          <a:solidFill>
                            <a:srgbClr val="006FC0"/>
                          </a:solidFill>
                          <a:latin typeface="Carlito"/>
                          <a:cs typeface="Carlito"/>
                        </a:rPr>
                        <a:t>Solutions</a:t>
                      </a:r>
                      <a:endParaRPr sz="1800" dirty="0">
                        <a:latin typeface="Carlito"/>
                        <a:cs typeface="Carlito"/>
                      </a:endParaRPr>
                    </a:p>
                  </a:txBody>
                  <a:tcPr marL="0" marR="0" marT="140335" marB="0">
                    <a:lnL w="12700">
                      <a:solidFill>
                        <a:srgbClr val="000000"/>
                      </a:solidFill>
                      <a:prstDash val="solid"/>
                    </a:lnL>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0"/>
                  </a:ext>
                </a:extLst>
              </a:tr>
              <a:tr h="242570">
                <a:tc>
                  <a:txBody>
                    <a:bodyPr/>
                    <a:lstStyle/>
                    <a:p>
                      <a:pPr marR="396240" algn="r">
                        <a:lnSpc>
                          <a:spcPct val="100000"/>
                        </a:lnSpc>
                        <a:spcBef>
                          <a:spcPts val="290"/>
                        </a:spcBef>
                      </a:pPr>
                      <a:endParaRPr sz="1200" dirty="0">
                        <a:latin typeface="Carlito"/>
                        <a:cs typeface="Carlito"/>
                      </a:endParaRPr>
                    </a:p>
                  </a:txBody>
                  <a:tcPr marL="0" marR="0" marT="3683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91440" marR="149225">
                        <a:lnSpc>
                          <a:spcPct val="100000"/>
                        </a:lnSpc>
                        <a:spcBef>
                          <a:spcPts val="290"/>
                        </a:spcBef>
                      </a:pPr>
                      <a:r>
                        <a:rPr sz="1200" dirty="0">
                          <a:latin typeface="Carlito"/>
                          <a:cs typeface="Carlito"/>
                        </a:rPr>
                        <a:t>- </a:t>
                      </a:r>
                      <a:r>
                        <a:rPr sz="1200" spc="-5" dirty="0">
                          <a:latin typeface="Carlito"/>
                          <a:cs typeface="Carlito"/>
                        </a:rPr>
                        <a:t>Arithmetic </a:t>
                      </a:r>
                      <a:r>
                        <a:rPr sz="1200" spc="-10" dirty="0">
                          <a:latin typeface="Carlito"/>
                          <a:cs typeface="Carlito"/>
                        </a:rPr>
                        <a:t>errors have </a:t>
                      </a:r>
                      <a:r>
                        <a:rPr sz="1200" dirty="0">
                          <a:latin typeface="Carlito"/>
                          <a:cs typeface="Carlito"/>
                        </a:rPr>
                        <a:t>been </a:t>
                      </a:r>
                      <a:r>
                        <a:rPr sz="1200" spc="-5" dirty="0">
                          <a:latin typeface="Carlito"/>
                          <a:cs typeface="Carlito"/>
                        </a:rPr>
                        <a:t>observed when recalculating TX_CURR </a:t>
                      </a:r>
                      <a:r>
                        <a:rPr sz="1200" spc="-10" dirty="0">
                          <a:latin typeface="Carlito"/>
                          <a:cs typeface="Carlito"/>
                        </a:rPr>
                        <a:t>data</a:t>
                      </a:r>
                      <a:r>
                        <a:rPr sz="1200" spc="-145" dirty="0">
                          <a:latin typeface="Carlito"/>
                          <a:cs typeface="Carlito"/>
                        </a:rPr>
                        <a:t> </a:t>
                      </a:r>
                      <a:r>
                        <a:rPr sz="1200" spc="-5" dirty="0">
                          <a:latin typeface="Carlito"/>
                          <a:cs typeface="Carlito"/>
                        </a:rPr>
                        <a:t>reported.</a:t>
                      </a:r>
                      <a:endParaRPr sz="1200" dirty="0">
                        <a:latin typeface="Carlito"/>
                        <a:cs typeface="Carlito"/>
                      </a:endParaRPr>
                    </a:p>
                  </a:txBody>
                  <a:tcPr marL="0" marR="0" marT="3683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rowSpan="2">
                  <a:txBody>
                    <a:bodyPr/>
                    <a:lstStyle/>
                    <a:p>
                      <a:pPr marL="264795" marR="127000" indent="-172720">
                        <a:lnSpc>
                          <a:spcPct val="100000"/>
                        </a:lnSpc>
                        <a:spcBef>
                          <a:spcPts val="290"/>
                        </a:spcBef>
                        <a:buChar char="-"/>
                        <a:tabLst>
                          <a:tab pos="265430" algn="l"/>
                        </a:tabLst>
                      </a:pPr>
                      <a:r>
                        <a:rPr sz="1200" spc="-5" dirty="0">
                          <a:latin typeface="Carlito"/>
                          <a:cs typeface="Carlito"/>
                        </a:rPr>
                        <a:t>Provide </a:t>
                      </a:r>
                      <a:r>
                        <a:rPr sz="1200" dirty="0">
                          <a:latin typeface="Carlito"/>
                          <a:cs typeface="Carlito"/>
                        </a:rPr>
                        <a:t>a </a:t>
                      </a:r>
                      <a:r>
                        <a:rPr sz="1200" spc="-5" dirty="0">
                          <a:latin typeface="Carlito"/>
                          <a:cs typeface="Carlito"/>
                        </a:rPr>
                        <a:t>TX_CURR </a:t>
                      </a:r>
                      <a:r>
                        <a:rPr sz="1200" spc="-10" dirty="0">
                          <a:latin typeface="Carlito"/>
                          <a:cs typeface="Carlito"/>
                        </a:rPr>
                        <a:t>tracker </a:t>
                      </a:r>
                      <a:r>
                        <a:rPr sz="1200" spc="-5" dirty="0">
                          <a:latin typeface="Carlito"/>
                          <a:cs typeface="Carlito"/>
                        </a:rPr>
                        <a:t>to support monthly  calculation of</a:t>
                      </a:r>
                      <a:r>
                        <a:rPr sz="1200" dirty="0">
                          <a:latin typeface="Carlito"/>
                          <a:cs typeface="Carlito"/>
                        </a:rPr>
                        <a:t> </a:t>
                      </a:r>
                      <a:r>
                        <a:rPr sz="1200" spc="-5" dirty="0">
                          <a:latin typeface="Carlito"/>
                          <a:cs typeface="Carlito"/>
                        </a:rPr>
                        <a:t>TX_CURR.</a:t>
                      </a:r>
                      <a:endParaRPr sz="1200" dirty="0">
                        <a:latin typeface="Carlito"/>
                        <a:cs typeface="Carlito"/>
                      </a:endParaRPr>
                    </a:p>
                    <a:p>
                      <a:pPr marL="264795" indent="-172720">
                        <a:lnSpc>
                          <a:spcPct val="100000"/>
                        </a:lnSpc>
                        <a:buChar char="-"/>
                        <a:tabLst>
                          <a:tab pos="265430" algn="l"/>
                        </a:tabLst>
                      </a:pPr>
                      <a:r>
                        <a:rPr sz="1200" spc="-5" dirty="0">
                          <a:latin typeface="Carlito"/>
                          <a:cs typeface="Carlito"/>
                        </a:rPr>
                        <a:t>EHR</a:t>
                      </a:r>
                      <a:r>
                        <a:rPr sz="1200" dirty="0">
                          <a:latin typeface="Carlito"/>
                          <a:cs typeface="Carlito"/>
                        </a:rPr>
                        <a:t> </a:t>
                      </a:r>
                      <a:r>
                        <a:rPr sz="1200" spc="-5" dirty="0">
                          <a:latin typeface="Carlito"/>
                          <a:cs typeface="Carlito"/>
                        </a:rPr>
                        <a:t>rollout</a:t>
                      </a:r>
                      <a:endParaRPr sz="1200" dirty="0">
                        <a:latin typeface="Carlito"/>
                        <a:cs typeface="Carlito"/>
                      </a:endParaRPr>
                    </a:p>
                  </a:txBody>
                  <a:tcPr marL="0" marR="0" marT="3683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1"/>
                  </a:ext>
                </a:extLst>
              </a:tr>
              <a:tr h="564847">
                <a:tc>
                  <a:txBody>
                    <a:bodyPr/>
                    <a:lstStyle/>
                    <a:p>
                      <a:pPr marL="471170">
                        <a:lnSpc>
                          <a:spcPts val="1260"/>
                        </a:lnSpc>
                      </a:pPr>
                      <a:r>
                        <a:rPr sz="1200" b="1" spc="-5" dirty="0">
                          <a:latin typeface="Carlito"/>
                          <a:cs typeface="Carlito"/>
                        </a:rPr>
                        <a:t>TX_CURR</a:t>
                      </a:r>
                      <a:endParaRPr sz="1200" dirty="0">
                        <a:latin typeface="Carlito"/>
                        <a:cs typeface="Carlito"/>
                      </a:endParaRPr>
                    </a:p>
                  </a:txBody>
                  <a:tcPr marL="0" marR="0" marT="0" marB="0">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marR="149225">
                        <a:lnSpc>
                          <a:spcPct val="100000"/>
                        </a:lnSpc>
                      </a:pPr>
                      <a:endParaRPr sz="12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vMerge="1">
                  <a:txBody>
                    <a:bodyPr/>
                    <a:lstStyle/>
                    <a:p>
                      <a:endParaRPr/>
                    </a:p>
                  </a:txBody>
                  <a:tcPr marL="0" marR="0" marT="3683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2"/>
                  </a:ext>
                </a:extLst>
              </a:tr>
              <a:tr h="1052068">
                <a:tc>
                  <a:txBody>
                    <a:bodyPr/>
                    <a:lstStyle/>
                    <a:p>
                      <a:pPr marR="329565" algn="r">
                        <a:lnSpc>
                          <a:spcPct val="100000"/>
                        </a:lnSpc>
                        <a:spcBef>
                          <a:spcPts val="290"/>
                        </a:spcBef>
                      </a:pPr>
                      <a:endParaRPr sz="1200" dirty="0">
                        <a:latin typeface="Carlito"/>
                        <a:cs typeface="Carlito"/>
                      </a:endParaRPr>
                    </a:p>
                  </a:txBody>
                  <a:tcPr marL="0" marR="0" marT="36830" marB="0">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560070" indent="-287020">
                        <a:lnSpc>
                          <a:spcPct val="100000"/>
                        </a:lnSpc>
                        <a:spcBef>
                          <a:spcPts val="290"/>
                        </a:spcBef>
                        <a:buChar char="-"/>
                        <a:tabLst>
                          <a:tab pos="377825" algn="l"/>
                          <a:tab pos="378460" algn="l"/>
                        </a:tabLst>
                      </a:pPr>
                      <a:r>
                        <a:rPr sz="1200" spc="-5" dirty="0">
                          <a:latin typeface="Carlito"/>
                          <a:cs typeface="Carlito"/>
                        </a:rPr>
                        <a:t>Inconsistent updating of clients </a:t>
                      </a:r>
                      <a:r>
                        <a:rPr sz="1200" spc="-10" dirty="0">
                          <a:latin typeface="Carlito"/>
                          <a:cs typeface="Carlito"/>
                        </a:rPr>
                        <a:t>Patient </a:t>
                      </a:r>
                      <a:r>
                        <a:rPr sz="1200" spc="-5" dirty="0">
                          <a:latin typeface="Carlito"/>
                          <a:cs typeface="Carlito"/>
                        </a:rPr>
                        <a:t>booklets </a:t>
                      </a:r>
                      <a:r>
                        <a:rPr sz="1200" dirty="0">
                          <a:latin typeface="Carlito"/>
                          <a:cs typeface="Carlito"/>
                        </a:rPr>
                        <a:t>&amp; EPMS </a:t>
                      </a:r>
                      <a:r>
                        <a:rPr sz="1200" spc="-10" dirty="0">
                          <a:latin typeface="Carlito"/>
                          <a:cs typeface="Carlito"/>
                        </a:rPr>
                        <a:t>records </a:t>
                      </a:r>
                      <a:r>
                        <a:rPr sz="1200" dirty="0">
                          <a:latin typeface="Carlito"/>
                          <a:cs typeface="Carlito"/>
                        </a:rPr>
                        <a:t>resulting in </a:t>
                      </a:r>
                      <a:r>
                        <a:rPr sz="1200" spc="-5" dirty="0">
                          <a:latin typeface="Carlito"/>
                          <a:cs typeface="Carlito"/>
                        </a:rPr>
                        <a:t>reporting false  </a:t>
                      </a:r>
                      <a:r>
                        <a:rPr sz="1200" spc="-25" dirty="0">
                          <a:latin typeface="Carlito"/>
                          <a:cs typeface="Carlito"/>
                        </a:rPr>
                        <a:t>LTFU</a:t>
                      </a:r>
                      <a:endParaRPr sz="1200" dirty="0">
                        <a:latin typeface="Carlito"/>
                        <a:cs typeface="Carlito"/>
                      </a:endParaRPr>
                    </a:p>
                    <a:p>
                      <a:pPr marL="378460" marR="149225" indent="-287020">
                        <a:lnSpc>
                          <a:spcPct val="100000"/>
                        </a:lnSpc>
                        <a:buChar char="-"/>
                        <a:tabLst>
                          <a:tab pos="377825" algn="l"/>
                          <a:tab pos="378460" algn="l"/>
                        </a:tabLst>
                      </a:pPr>
                      <a:r>
                        <a:rPr sz="1200" spc="-5" dirty="0">
                          <a:latin typeface="Carlito"/>
                          <a:cs typeface="Carlito"/>
                        </a:rPr>
                        <a:t>Use of </a:t>
                      </a:r>
                      <a:r>
                        <a:rPr sz="1200" dirty="0">
                          <a:latin typeface="Carlito"/>
                          <a:cs typeface="Carlito"/>
                        </a:rPr>
                        <a:t>paper-based </a:t>
                      </a:r>
                      <a:r>
                        <a:rPr sz="1200" spc="-15" dirty="0">
                          <a:latin typeface="Carlito"/>
                          <a:cs typeface="Carlito"/>
                        </a:rPr>
                        <a:t>system </a:t>
                      </a:r>
                      <a:r>
                        <a:rPr sz="1200" dirty="0">
                          <a:latin typeface="Carlito"/>
                          <a:cs typeface="Carlito"/>
                        </a:rPr>
                        <a:t>is </a:t>
                      </a:r>
                      <a:r>
                        <a:rPr sz="1200" spc="-5" dirty="0">
                          <a:latin typeface="Carlito"/>
                          <a:cs typeface="Carlito"/>
                        </a:rPr>
                        <a:t>cumbersome to tracing </a:t>
                      </a:r>
                      <a:r>
                        <a:rPr sz="1200" dirty="0">
                          <a:latin typeface="Carlito"/>
                          <a:cs typeface="Carlito"/>
                        </a:rPr>
                        <a:t>and </a:t>
                      </a:r>
                      <a:r>
                        <a:rPr sz="1200" spc="-5" dirty="0">
                          <a:latin typeface="Carlito"/>
                          <a:cs typeface="Carlito"/>
                        </a:rPr>
                        <a:t>determining outcomes clients</a:t>
                      </a:r>
                      <a:r>
                        <a:rPr sz="1200" spc="10" dirty="0">
                          <a:latin typeface="Carlito"/>
                          <a:cs typeface="Carlito"/>
                        </a:rPr>
                        <a:t> </a:t>
                      </a:r>
                      <a:r>
                        <a:rPr sz="1200" spc="-25" dirty="0">
                          <a:latin typeface="Carlito"/>
                          <a:cs typeface="Carlito"/>
                        </a:rPr>
                        <a:t>LTFU</a:t>
                      </a:r>
                      <a:endParaRPr sz="1200" dirty="0">
                        <a:latin typeface="Carlito"/>
                        <a:cs typeface="Carlito"/>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9095" indent="-287020">
                        <a:lnSpc>
                          <a:spcPct val="100000"/>
                        </a:lnSpc>
                        <a:spcBef>
                          <a:spcPts val="290"/>
                        </a:spcBef>
                        <a:buChar char="-"/>
                        <a:tabLst>
                          <a:tab pos="379095" algn="l"/>
                          <a:tab pos="379730" algn="l"/>
                        </a:tabLst>
                      </a:pPr>
                      <a:r>
                        <a:rPr sz="1200" spc="-5" dirty="0">
                          <a:latin typeface="Carlito"/>
                          <a:cs typeface="Carlito"/>
                        </a:rPr>
                        <a:t>Routine </a:t>
                      </a:r>
                      <a:r>
                        <a:rPr sz="1200" spc="-10" dirty="0">
                          <a:latin typeface="Carlito"/>
                          <a:cs typeface="Carlito"/>
                        </a:rPr>
                        <a:t>Register </a:t>
                      </a:r>
                      <a:r>
                        <a:rPr sz="1200" spc="-5" dirty="0">
                          <a:latin typeface="Carlito"/>
                          <a:cs typeface="Carlito"/>
                        </a:rPr>
                        <a:t>Completion</a:t>
                      </a:r>
                      <a:r>
                        <a:rPr sz="1200" spc="-30" dirty="0">
                          <a:latin typeface="Carlito"/>
                          <a:cs typeface="Carlito"/>
                        </a:rPr>
                        <a:t> </a:t>
                      </a:r>
                      <a:r>
                        <a:rPr sz="1200" dirty="0">
                          <a:latin typeface="Carlito"/>
                          <a:cs typeface="Carlito"/>
                        </a:rPr>
                        <a:t>Audits</a:t>
                      </a:r>
                      <a:endParaRPr sz="1200">
                        <a:latin typeface="Carlito"/>
                        <a:cs typeface="Carlito"/>
                      </a:endParaRPr>
                    </a:p>
                    <a:p>
                      <a:pPr marL="379095" indent="-287020">
                        <a:lnSpc>
                          <a:spcPct val="100000"/>
                        </a:lnSpc>
                        <a:buChar char="-"/>
                        <a:tabLst>
                          <a:tab pos="379095" algn="l"/>
                          <a:tab pos="379730" algn="l"/>
                        </a:tabLst>
                      </a:pPr>
                      <a:r>
                        <a:rPr sz="1200" spc="-5" dirty="0">
                          <a:latin typeface="Carlito"/>
                          <a:cs typeface="Carlito"/>
                        </a:rPr>
                        <a:t>Routine </a:t>
                      </a:r>
                      <a:r>
                        <a:rPr sz="1200" spc="-10" dirty="0">
                          <a:latin typeface="Carlito"/>
                          <a:cs typeface="Carlito"/>
                        </a:rPr>
                        <a:t>Data </a:t>
                      </a:r>
                      <a:r>
                        <a:rPr sz="1200" dirty="0">
                          <a:latin typeface="Carlito"/>
                          <a:cs typeface="Carlito"/>
                        </a:rPr>
                        <a:t>Quality Assessments</a:t>
                      </a:r>
                      <a:r>
                        <a:rPr sz="1200" spc="-35" dirty="0">
                          <a:latin typeface="Carlito"/>
                          <a:cs typeface="Carlito"/>
                        </a:rPr>
                        <a:t> </a:t>
                      </a:r>
                      <a:r>
                        <a:rPr sz="1200" spc="-5" dirty="0">
                          <a:latin typeface="Carlito"/>
                          <a:cs typeface="Carlito"/>
                        </a:rPr>
                        <a:t>to</a:t>
                      </a:r>
                      <a:endParaRPr sz="1200">
                        <a:latin typeface="Carlito"/>
                        <a:cs typeface="Carlito"/>
                      </a:endParaRPr>
                    </a:p>
                    <a:p>
                      <a:pPr marL="379095">
                        <a:lnSpc>
                          <a:spcPct val="100000"/>
                        </a:lnSpc>
                      </a:pPr>
                      <a:r>
                        <a:rPr sz="1200" spc="-5" dirty="0">
                          <a:latin typeface="Carlito"/>
                          <a:cs typeface="Carlito"/>
                        </a:rPr>
                        <a:t>determine </a:t>
                      </a:r>
                      <a:r>
                        <a:rPr sz="1200" dirty="0">
                          <a:latin typeface="Carlito"/>
                          <a:cs typeface="Carlito"/>
                        </a:rPr>
                        <a:t>“TRUE” </a:t>
                      </a:r>
                      <a:r>
                        <a:rPr sz="1200" spc="-5" dirty="0">
                          <a:latin typeface="Carlito"/>
                          <a:cs typeface="Carlito"/>
                        </a:rPr>
                        <a:t>Active clients on </a:t>
                      </a:r>
                      <a:r>
                        <a:rPr sz="1200" spc="-35" dirty="0">
                          <a:latin typeface="Carlito"/>
                          <a:cs typeface="Carlito"/>
                        </a:rPr>
                        <a:t>ART.</a:t>
                      </a:r>
                      <a:endParaRPr sz="1200">
                        <a:latin typeface="Carlito"/>
                        <a:cs typeface="Carlito"/>
                      </a:endParaRPr>
                    </a:p>
                    <a:p>
                      <a:pPr marL="379095" indent="-287020">
                        <a:lnSpc>
                          <a:spcPct val="100000"/>
                        </a:lnSpc>
                        <a:buChar char="-"/>
                        <a:tabLst>
                          <a:tab pos="379095" algn="l"/>
                          <a:tab pos="379730" algn="l"/>
                        </a:tabLst>
                      </a:pPr>
                      <a:r>
                        <a:rPr sz="1200" spc="-5" dirty="0">
                          <a:latin typeface="Carlito"/>
                          <a:cs typeface="Carlito"/>
                        </a:rPr>
                        <a:t>EHR</a:t>
                      </a:r>
                      <a:r>
                        <a:rPr sz="1200" dirty="0">
                          <a:latin typeface="Carlito"/>
                          <a:cs typeface="Carlito"/>
                        </a:rPr>
                        <a:t> </a:t>
                      </a:r>
                      <a:r>
                        <a:rPr sz="1200" spc="-5" dirty="0">
                          <a:latin typeface="Carlito"/>
                          <a:cs typeface="Carlito"/>
                        </a:rPr>
                        <a:t>rollout</a:t>
                      </a:r>
                      <a:endParaRPr sz="1200">
                        <a:latin typeface="Carlito"/>
                        <a:cs typeface="Carlito"/>
                      </a:endParaRPr>
                    </a:p>
                  </a:txBody>
                  <a:tcPr marL="0" marR="0" marT="36830" marB="0">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664463">
                <a:tc>
                  <a:txBody>
                    <a:bodyPr/>
                    <a:lstStyle/>
                    <a:p>
                      <a:pPr algn="ctr">
                        <a:lnSpc>
                          <a:spcPct val="100000"/>
                        </a:lnSpc>
                        <a:spcBef>
                          <a:spcPts val="295"/>
                        </a:spcBef>
                      </a:pPr>
                      <a:r>
                        <a:rPr sz="1200" b="1" dirty="0">
                          <a:latin typeface="Carlito"/>
                          <a:cs typeface="Carlito"/>
                        </a:rPr>
                        <a:t>TX_NEW</a:t>
                      </a:r>
                      <a:endParaRPr sz="1200">
                        <a:latin typeface="Carlito"/>
                        <a:cs typeface="Carlito"/>
                      </a:endParaRPr>
                    </a:p>
                  </a:txBody>
                  <a:tcPr marL="0" marR="0" marT="37465" marB="0">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433070" indent="-287020">
                        <a:lnSpc>
                          <a:spcPct val="100000"/>
                        </a:lnSpc>
                        <a:spcBef>
                          <a:spcPts val="295"/>
                        </a:spcBef>
                        <a:tabLst>
                          <a:tab pos="377825" algn="l"/>
                        </a:tabLst>
                      </a:pPr>
                      <a:r>
                        <a:rPr sz="1200" dirty="0">
                          <a:latin typeface="Carlito"/>
                          <a:cs typeface="Carlito"/>
                        </a:rPr>
                        <a:t>-	No </a:t>
                      </a:r>
                      <a:r>
                        <a:rPr sz="1200" spc="-5" dirty="0">
                          <a:latin typeface="Carlito"/>
                          <a:cs typeface="Carlito"/>
                        </a:rPr>
                        <a:t>challenges observed, </a:t>
                      </a:r>
                      <a:r>
                        <a:rPr sz="1200" dirty="0">
                          <a:latin typeface="Carlito"/>
                          <a:cs typeface="Carlito"/>
                        </a:rPr>
                        <a:t>this </a:t>
                      </a:r>
                      <a:r>
                        <a:rPr sz="1200" spc="-5" dirty="0">
                          <a:latin typeface="Carlito"/>
                          <a:cs typeface="Carlito"/>
                        </a:rPr>
                        <a:t>indicator </a:t>
                      </a:r>
                      <a:r>
                        <a:rPr sz="1200" dirty="0">
                          <a:latin typeface="Carlito"/>
                          <a:cs typeface="Carlito"/>
                        </a:rPr>
                        <a:t>has a </a:t>
                      </a:r>
                      <a:r>
                        <a:rPr sz="1200" spc="-5" dirty="0">
                          <a:latin typeface="Carlito"/>
                          <a:cs typeface="Carlito"/>
                        </a:rPr>
                        <a:t>definite source document </a:t>
                      </a:r>
                      <a:r>
                        <a:rPr sz="1200" dirty="0">
                          <a:latin typeface="Carlito"/>
                          <a:cs typeface="Carlito"/>
                        </a:rPr>
                        <a:t>and has been </a:t>
                      </a:r>
                      <a:r>
                        <a:rPr sz="1200" spc="-5" dirty="0">
                          <a:latin typeface="Carlito"/>
                          <a:cs typeface="Carlito"/>
                        </a:rPr>
                        <a:t>reported  through </a:t>
                      </a:r>
                      <a:r>
                        <a:rPr sz="1200" dirty="0">
                          <a:latin typeface="Carlito"/>
                          <a:cs typeface="Carlito"/>
                        </a:rPr>
                        <a:t>the </a:t>
                      </a:r>
                      <a:r>
                        <a:rPr sz="1200" spc="-10" dirty="0">
                          <a:latin typeface="Carlito"/>
                          <a:cs typeface="Carlito"/>
                        </a:rPr>
                        <a:t>standard </a:t>
                      </a:r>
                      <a:r>
                        <a:rPr sz="1200" spc="-5" dirty="0">
                          <a:latin typeface="Carlito"/>
                          <a:cs typeface="Carlito"/>
                        </a:rPr>
                        <a:t>MOHCC reporting </a:t>
                      </a:r>
                      <a:r>
                        <a:rPr sz="1200" spc="-15" dirty="0">
                          <a:latin typeface="Carlito"/>
                          <a:cs typeface="Carlito"/>
                        </a:rPr>
                        <a:t>system </a:t>
                      </a:r>
                      <a:r>
                        <a:rPr sz="1200" spc="-10" dirty="0">
                          <a:latin typeface="Carlito"/>
                          <a:cs typeface="Carlito"/>
                        </a:rPr>
                        <a:t>for </a:t>
                      </a:r>
                      <a:r>
                        <a:rPr sz="1200" spc="-5" dirty="0">
                          <a:latin typeface="Carlito"/>
                          <a:cs typeface="Carlito"/>
                        </a:rPr>
                        <a:t>many</a:t>
                      </a:r>
                      <a:r>
                        <a:rPr sz="1200" spc="-75" dirty="0">
                          <a:latin typeface="Carlito"/>
                          <a:cs typeface="Carlito"/>
                        </a:rPr>
                        <a:t> </a:t>
                      </a:r>
                      <a:r>
                        <a:rPr sz="1200" spc="-10" dirty="0">
                          <a:latin typeface="Carlito"/>
                          <a:cs typeface="Carlito"/>
                        </a:rPr>
                        <a:t>years.</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664464">
                <a:tc>
                  <a:txBody>
                    <a:bodyPr/>
                    <a:lstStyle/>
                    <a:p>
                      <a:pPr algn="ctr">
                        <a:lnSpc>
                          <a:spcPct val="100000"/>
                        </a:lnSpc>
                        <a:spcBef>
                          <a:spcPts val="295"/>
                        </a:spcBef>
                      </a:pPr>
                      <a:r>
                        <a:rPr sz="1200" b="1" spc="-5" dirty="0">
                          <a:latin typeface="Carlito"/>
                          <a:cs typeface="Carlito"/>
                        </a:rPr>
                        <a:t>TX_ML</a:t>
                      </a:r>
                      <a:endParaRPr sz="1200">
                        <a:latin typeface="Carlito"/>
                        <a:cs typeface="Carlito"/>
                      </a:endParaRPr>
                    </a:p>
                  </a:txBody>
                  <a:tcPr marL="0" marR="0" marT="37465" marB="0">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149225" indent="-287020">
                        <a:lnSpc>
                          <a:spcPct val="100000"/>
                        </a:lnSpc>
                        <a:spcBef>
                          <a:spcPts val="295"/>
                        </a:spcBef>
                        <a:buChar char="-"/>
                        <a:tabLst>
                          <a:tab pos="377825" algn="l"/>
                          <a:tab pos="378460" algn="l"/>
                        </a:tabLst>
                      </a:pPr>
                      <a:r>
                        <a:rPr sz="1200" spc="-5" dirty="0">
                          <a:latin typeface="Carlito"/>
                          <a:cs typeface="Carlito"/>
                        </a:rPr>
                        <a:t>Incompleteness of Essential Changes</a:t>
                      </a:r>
                      <a:r>
                        <a:rPr sz="1200" spc="-10" dirty="0">
                          <a:latin typeface="Carlito"/>
                          <a:cs typeface="Carlito"/>
                        </a:rPr>
                        <a:t> Register</a:t>
                      </a:r>
                      <a:endParaRPr sz="1200">
                        <a:latin typeface="Carlito"/>
                        <a:cs typeface="Carlito"/>
                      </a:endParaRPr>
                    </a:p>
                    <a:p>
                      <a:pPr marL="378460" marR="149225" indent="-287020">
                        <a:lnSpc>
                          <a:spcPct val="100000"/>
                        </a:lnSpc>
                        <a:buChar char="-"/>
                        <a:tabLst>
                          <a:tab pos="377825" algn="l"/>
                          <a:tab pos="378460" algn="l"/>
                        </a:tabLst>
                      </a:pPr>
                      <a:r>
                        <a:rPr sz="1200" spc="-5" dirty="0">
                          <a:latin typeface="Carlito"/>
                          <a:cs typeface="Carlito"/>
                        </a:rPr>
                        <a:t>Use of </a:t>
                      </a:r>
                      <a:r>
                        <a:rPr sz="1200" dirty="0">
                          <a:latin typeface="Carlito"/>
                          <a:cs typeface="Carlito"/>
                        </a:rPr>
                        <a:t>paper-based </a:t>
                      </a:r>
                      <a:r>
                        <a:rPr sz="1200" spc="-15" dirty="0">
                          <a:latin typeface="Carlito"/>
                          <a:cs typeface="Carlito"/>
                        </a:rPr>
                        <a:t>system </a:t>
                      </a:r>
                      <a:r>
                        <a:rPr sz="1200" dirty="0">
                          <a:latin typeface="Carlito"/>
                          <a:cs typeface="Carlito"/>
                        </a:rPr>
                        <a:t>is </a:t>
                      </a:r>
                      <a:r>
                        <a:rPr sz="1200" spc="-5" dirty="0">
                          <a:latin typeface="Carlito"/>
                          <a:cs typeface="Carlito"/>
                        </a:rPr>
                        <a:t>cumbersome to tracing </a:t>
                      </a:r>
                      <a:r>
                        <a:rPr sz="1200" dirty="0">
                          <a:latin typeface="Carlito"/>
                          <a:cs typeface="Carlito"/>
                        </a:rPr>
                        <a:t>and </a:t>
                      </a:r>
                      <a:r>
                        <a:rPr sz="1200" spc="-5" dirty="0">
                          <a:latin typeface="Carlito"/>
                          <a:cs typeface="Carlito"/>
                        </a:rPr>
                        <a:t>determining outcomes clients</a:t>
                      </a:r>
                      <a:r>
                        <a:rPr sz="1200" spc="10" dirty="0">
                          <a:latin typeface="Carlito"/>
                          <a:cs typeface="Carlito"/>
                        </a:rPr>
                        <a:t> </a:t>
                      </a:r>
                      <a:r>
                        <a:rPr sz="1200" spc="-25" dirty="0">
                          <a:latin typeface="Carlito"/>
                          <a:cs typeface="Carlito"/>
                        </a:rPr>
                        <a:t>LTFU</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9095" indent="-287020">
                        <a:lnSpc>
                          <a:spcPct val="100000"/>
                        </a:lnSpc>
                        <a:spcBef>
                          <a:spcPts val="295"/>
                        </a:spcBef>
                        <a:buChar char="-"/>
                        <a:tabLst>
                          <a:tab pos="379095" algn="l"/>
                          <a:tab pos="379730" algn="l"/>
                        </a:tabLst>
                      </a:pPr>
                      <a:r>
                        <a:rPr sz="1200" spc="-5" dirty="0">
                          <a:latin typeface="Carlito"/>
                          <a:cs typeface="Carlito"/>
                        </a:rPr>
                        <a:t>Routine </a:t>
                      </a:r>
                      <a:r>
                        <a:rPr sz="1200" spc="-10" dirty="0">
                          <a:latin typeface="Carlito"/>
                          <a:cs typeface="Carlito"/>
                        </a:rPr>
                        <a:t>Register </a:t>
                      </a:r>
                      <a:r>
                        <a:rPr sz="1200" spc="-5" dirty="0">
                          <a:latin typeface="Carlito"/>
                          <a:cs typeface="Carlito"/>
                        </a:rPr>
                        <a:t>Completion</a:t>
                      </a:r>
                      <a:r>
                        <a:rPr sz="1200" spc="-30" dirty="0">
                          <a:latin typeface="Carlito"/>
                          <a:cs typeface="Carlito"/>
                        </a:rPr>
                        <a:t> </a:t>
                      </a:r>
                      <a:r>
                        <a:rPr sz="1200" dirty="0">
                          <a:latin typeface="Carlito"/>
                          <a:cs typeface="Carlito"/>
                        </a:rPr>
                        <a:t>Audits</a:t>
                      </a:r>
                      <a:endParaRPr sz="1200">
                        <a:latin typeface="Carlito"/>
                        <a:cs typeface="Carlito"/>
                      </a:endParaRPr>
                    </a:p>
                    <a:p>
                      <a:pPr marL="379095" marR="256540" indent="-287020">
                        <a:lnSpc>
                          <a:spcPct val="100000"/>
                        </a:lnSpc>
                        <a:buChar char="-"/>
                        <a:tabLst>
                          <a:tab pos="379095" algn="l"/>
                          <a:tab pos="379730" algn="l"/>
                        </a:tabLst>
                      </a:pPr>
                      <a:r>
                        <a:rPr sz="1200" spc="-5" dirty="0">
                          <a:latin typeface="Carlito"/>
                          <a:cs typeface="Carlito"/>
                        </a:rPr>
                        <a:t>Electronic </a:t>
                      </a:r>
                      <a:r>
                        <a:rPr sz="1200" spc="-10" dirty="0">
                          <a:latin typeface="Carlito"/>
                          <a:cs typeface="Carlito"/>
                        </a:rPr>
                        <a:t>Patient </a:t>
                      </a:r>
                      <a:r>
                        <a:rPr sz="1200" spc="-5" dirty="0">
                          <a:latin typeface="Carlito"/>
                          <a:cs typeface="Carlito"/>
                        </a:rPr>
                        <a:t>Management </a:t>
                      </a:r>
                      <a:r>
                        <a:rPr sz="1200" spc="-10" dirty="0">
                          <a:latin typeface="Carlito"/>
                          <a:cs typeface="Carlito"/>
                        </a:rPr>
                        <a:t>Systems at  </a:t>
                      </a:r>
                      <a:r>
                        <a:rPr sz="1200" dirty="0">
                          <a:latin typeface="Carlito"/>
                          <a:cs typeface="Carlito"/>
                        </a:rPr>
                        <a:t>all health</a:t>
                      </a:r>
                      <a:r>
                        <a:rPr sz="1200" spc="-35" dirty="0">
                          <a:latin typeface="Carlito"/>
                          <a:cs typeface="Carlito"/>
                        </a:rPr>
                        <a:t> </a:t>
                      </a:r>
                      <a:r>
                        <a:rPr sz="1200" spc="-5" dirty="0">
                          <a:latin typeface="Carlito"/>
                          <a:cs typeface="Carlito"/>
                        </a:rPr>
                        <a:t>facilities.</a:t>
                      </a:r>
                      <a:endParaRPr sz="1200">
                        <a:latin typeface="Carlito"/>
                        <a:cs typeface="Carlito"/>
                      </a:endParaRPr>
                    </a:p>
                  </a:txBody>
                  <a:tcPr marL="0" marR="0" marT="37465" marB="0">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744842">
                <a:tc>
                  <a:txBody>
                    <a:bodyPr/>
                    <a:lstStyle/>
                    <a:p>
                      <a:pPr algn="ctr">
                        <a:lnSpc>
                          <a:spcPct val="100000"/>
                        </a:lnSpc>
                        <a:spcBef>
                          <a:spcPts val="295"/>
                        </a:spcBef>
                      </a:pPr>
                      <a:r>
                        <a:rPr sz="1200" b="1" dirty="0">
                          <a:latin typeface="Carlito"/>
                          <a:cs typeface="Carlito"/>
                        </a:rPr>
                        <a:t>TX_RTT</a:t>
                      </a:r>
                      <a:endParaRPr sz="1200">
                        <a:latin typeface="Carlito"/>
                        <a:cs typeface="Carlito"/>
                      </a:endParaRPr>
                    </a:p>
                  </a:txBody>
                  <a:tcPr marL="0" marR="0" marT="37465" marB="0">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269240" indent="-287020">
                        <a:lnSpc>
                          <a:spcPct val="100000"/>
                        </a:lnSpc>
                        <a:spcBef>
                          <a:spcPts val="295"/>
                        </a:spcBef>
                        <a:tabLst>
                          <a:tab pos="377825" algn="l"/>
                        </a:tabLst>
                      </a:pPr>
                      <a:r>
                        <a:rPr sz="1200" dirty="0">
                          <a:latin typeface="Carlito"/>
                          <a:cs typeface="Carlito"/>
                        </a:rPr>
                        <a:t>-	</a:t>
                      </a:r>
                      <a:r>
                        <a:rPr sz="1200" spc="-5" dirty="0">
                          <a:latin typeface="Carlito"/>
                          <a:cs typeface="Carlito"/>
                        </a:rPr>
                        <a:t>Occasional </a:t>
                      </a:r>
                      <a:r>
                        <a:rPr sz="1200" dirty="0">
                          <a:latin typeface="Carlito"/>
                          <a:cs typeface="Carlito"/>
                        </a:rPr>
                        <a:t>under </a:t>
                      </a:r>
                      <a:r>
                        <a:rPr sz="1200" spc="-5" dirty="0">
                          <a:latin typeface="Carlito"/>
                          <a:cs typeface="Carlito"/>
                        </a:rPr>
                        <a:t>reporting of TX_RTT because </a:t>
                      </a:r>
                      <a:r>
                        <a:rPr sz="1200" spc="-25" dirty="0">
                          <a:latin typeface="Carlito"/>
                          <a:cs typeface="Carlito"/>
                        </a:rPr>
                        <a:t>LTFU </a:t>
                      </a:r>
                      <a:r>
                        <a:rPr sz="1200" spc="-5" dirty="0">
                          <a:latin typeface="Carlito"/>
                          <a:cs typeface="Carlito"/>
                        </a:rPr>
                        <a:t>clients </a:t>
                      </a:r>
                      <a:r>
                        <a:rPr sz="1200" spc="-10" dirty="0">
                          <a:latin typeface="Carlito"/>
                          <a:cs typeface="Carlito"/>
                        </a:rPr>
                        <a:t>for </a:t>
                      </a:r>
                      <a:r>
                        <a:rPr sz="1200" spc="5" dirty="0">
                          <a:latin typeface="Carlito"/>
                          <a:cs typeface="Carlito"/>
                        </a:rPr>
                        <a:t>28-29 </a:t>
                      </a:r>
                      <a:r>
                        <a:rPr sz="1200" spc="-15" dirty="0">
                          <a:latin typeface="Carlito"/>
                          <a:cs typeface="Carlito"/>
                        </a:rPr>
                        <a:t>days </a:t>
                      </a:r>
                      <a:r>
                        <a:rPr sz="1200" spc="-5" dirty="0">
                          <a:latin typeface="Carlito"/>
                          <a:cs typeface="Carlito"/>
                        </a:rPr>
                        <a:t>who </a:t>
                      </a:r>
                      <a:r>
                        <a:rPr sz="1200" spc="-10" dirty="0">
                          <a:latin typeface="Carlito"/>
                          <a:cs typeface="Carlito"/>
                        </a:rPr>
                        <a:t>may </a:t>
                      </a:r>
                      <a:r>
                        <a:rPr sz="1200" dirty="0">
                          <a:latin typeface="Carlito"/>
                          <a:cs typeface="Carlito"/>
                        </a:rPr>
                        <a:t>be </a:t>
                      </a:r>
                      <a:r>
                        <a:rPr sz="1200" spc="-5" dirty="0">
                          <a:latin typeface="Carlito"/>
                          <a:cs typeface="Carlito"/>
                        </a:rPr>
                        <a:t>returned  to </a:t>
                      </a:r>
                      <a:r>
                        <a:rPr sz="1200" spc="-10" dirty="0">
                          <a:latin typeface="Carlito"/>
                          <a:cs typeface="Carlito"/>
                        </a:rPr>
                        <a:t>care </a:t>
                      </a:r>
                      <a:r>
                        <a:rPr sz="1200" spc="-5" dirty="0">
                          <a:latin typeface="Carlito"/>
                          <a:cs typeface="Carlito"/>
                        </a:rPr>
                        <a:t>are silently </a:t>
                      </a:r>
                      <a:r>
                        <a:rPr sz="1200" dirty="0">
                          <a:latin typeface="Carlito"/>
                          <a:cs typeface="Carlito"/>
                        </a:rPr>
                        <a:t>added back </a:t>
                      </a:r>
                      <a:r>
                        <a:rPr sz="1200" spc="-5" dirty="0">
                          <a:latin typeface="Carlito"/>
                          <a:cs typeface="Carlito"/>
                        </a:rPr>
                        <a:t>to</a:t>
                      </a:r>
                      <a:r>
                        <a:rPr sz="1200" spc="-25" dirty="0">
                          <a:latin typeface="Carlito"/>
                          <a:cs typeface="Carlito"/>
                        </a:rPr>
                        <a:t> </a:t>
                      </a:r>
                      <a:r>
                        <a:rPr sz="1200" spc="-5" dirty="0">
                          <a:latin typeface="Carlito"/>
                          <a:cs typeface="Carlito"/>
                        </a:rPr>
                        <a:t>TX_CURR.</a:t>
                      </a:r>
                      <a:endParaRPr sz="12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a:lnSpc>
                          <a:spcPct val="100000"/>
                        </a:lnSpc>
                        <a:spcBef>
                          <a:spcPts val="295"/>
                        </a:spcBef>
                      </a:pPr>
                      <a:r>
                        <a:rPr sz="1200" dirty="0">
                          <a:latin typeface="Carlito"/>
                          <a:cs typeface="Carlito"/>
                        </a:rPr>
                        <a:t>- </a:t>
                      </a:r>
                      <a:r>
                        <a:rPr sz="1200" spc="-5" dirty="0">
                          <a:latin typeface="Carlito"/>
                          <a:cs typeface="Carlito"/>
                        </a:rPr>
                        <a:t>Regular </a:t>
                      </a:r>
                      <a:r>
                        <a:rPr sz="1200" spc="-15" dirty="0">
                          <a:latin typeface="Carlito"/>
                          <a:cs typeface="Carlito"/>
                        </a:rPr>
                        <a:t>OSDVs </a:t>
                      </a:r>
                      <a:r>
                        <a:rPr sz="1200" dirty="0">
                          <a:latin typeface="Carlito"/>
                          <a:cs typeface="Carlito"/>
                        </a:rPr>
                        <a:t>and</a:t>
                      </a:r>
                      <a:r>
                        <a:rPr sz="1200" spc="-130" dirty="0">
                          <a:latin typeface="Carlito"/>
                          <a:cs typeface="Carlito"/>
                        </a:rPr>
                        <a:t> </a:t>
                      </a:r>
                      <a:r>
                        <a:rPr sz="1200" spc="-5" dirty="0">
                          <a:latin typeface="Carlito"/>
                          <a:cs typeface="Carlito"/>
                        </a:rPr>
                        <a:t>mentorship</a:t>
                      </a:r>
                      <a:endParaRPr sz="1200">
                        <a:latin typeface="Carlito"/>
                        <a:cs typeface="Carlito"/>
                      </a:endParaRPr>
                    </a:p>
                  </a:txBody>
                  <a:tcPr marL="0" marR="0" marT="37465" marB="0">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1005840">
                <a:tc>
                  <a:txBody>
                    <a:bodyPr/>
                    <a:lstStyle/>
                    <a:p>
                      <a:pPr algn="ctr">
                        <a:lnSpc>
                          <a:spcPct val="100000"/>
                        </a:lnSpc>
                        <a:spcBef>
                          <a:spcPts val="295"/>
                        </a:spcBef>
                      </a:pPr>
                      <a:r>
                        <a:rPr sz="1200" b="1" spc="-5" dirty="0">
                          <a:latin typeface="Carlito"/>
                          <a:cs typeface="Carlito"/>
                        </a:rPr>
                        <a:t>TX_PVLS</a:t>
                      </a:r>
                      <a:endParaRPr sz="1200">
                        <a:latin typeface="Carlito"/>
                        <a:cs typeface="Carlito"/>
                      </a:endParaRPr>
                    </a:p>
                  </a:txBody>
                  <a:tcPr marL="0" marR="0" marT="37465" marB="0">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8460" marR="149225" indent="-287020">
                        <a:lnSpc>
                          <a:spcPct val="100000"/>
                        </a:lnSpc>
                        <a:spcBef>
                          <a:spcPts val="295"/>
                        </a:spcBef>
                        <a:buChar char="-"/>
                        <a:tabLst>
                          <a:tab pos="377825" algn="l"/>
                          <a:tab pos="378460" algn="l"/>
                        </a:tabLst>
                      </a:pPr>
                      <a:r>
                        <a:rPr lang="en-US" sz="1200" spc="-5" dirty="0">
                          <a:latin typeface="Carlito"/>
                          <a:cs typeface="Carlito"/>
                        </a:rPr>
                        <a:t>Now </a:t>
                      </a:r>
                      <a:r>
                        <a:rPr sz="1200" spc="-5" dirty="0">
                          <a:latin typeface="Carlito"/>
                          <a:cs typeface="Carlito"/>
                        </a:rPr>
                        <a:t> there </a:t>
                      </a:r>
                      <a:r>
                        <a:rPr sz="1200" dirty="0">
                          <a:latin typeface="Carlito"/>
                          <a:cs typeface="Carlito"/>
                        </a:rPr>
                        <a:t>is </a:t>
                      </a:r>
                      <a:r>
                        <a:rPr lang="en-US" sz="1200" spc="-10" dirty="0">
                          <a:latin typeface="Carlito"/>
                          <a:cs typeface="Carlito"/>
                        </a:rPr>
                        <a:t>the </a:t>
                      </a:r>
                      <a:r>
                        <a:rPr sz="1200" spc="-10" dirty="0">
                          <a:latin typeface="Carlito"/>
                          <a:cs typeface="Carlito"/>
                        </a:rPr>
                        <a:t> </a:t>
                      </a:r>
                      <a:r>
                        <a:rPr sz="1200" spc="-5" dirty="0">
                          <a:latin typeface="Carlito"/>
                          <a:cs typeface="Carlito"/>
                        </a:rPr>
                        <a:t>register to </a:t>
                      </a:r>
                      <a:r>
                        <a:rPr sz="1200" spc="-10" dirty="0">
                          <a:latin typeface="Carlito"/>
                          <a:cs typeface="Carlito"/>
                        </a:rPr>
                        <a:t>record </a:t>
                      </a:r>
                      <a:r>
                        <a:rPr sz="1200" dirty="0">
                          <a:latin typeface="Carlito"/>
                          <a:cs typeface="Carlito"/>
                        </a:rPr>
                        <a:t>and </a:t>
                      </a:r>
                      <a:r>
                        <a:rPr sz="1200" spc="-5" dirty="0">
                          <a:latin typeface="Carlito"/>
                          <a:cs typeface="Carlito"/>
                        </a:rPr>
                        <a:t>summarise </a:t>
                      </a:r>
                      <a:r>
                        <a:rPr sz="1200" spc="-10" dirty="0">
                          <a:latin typeface="Carlito"/>
                          <a:cs typeface="Carlito"/>
                        </a:rPr>
                        <a:t>data for </a:t>
                      </a:r>
                      <a:r>
                        <a:rPr sz="1200" dirty="0">
                          <a:latin typeface="Carlito"/>
                          <a:cs typeface="Carlito"/>
                        </a:rPr>
                        <a:t>this</a:t>
                      </a:r>
                      <a:r>
                        <a:rPr sz="1200" spc="-75" dirty="0">
                          <a:latin typeface="Carlito"/>
                          <a:cs typeface="Carlito"/>
                        </a:rPr>
                        <a:t> </a:t>
                      </a:r>
                      <a:r>
                        <a:rPr sz="1200" spc="-20" dirty="0">
                          <a:latin typeface="Carlito"/>
                          <a:cs typeface="Carlito"/>
                        </a:rPr>
                        <a:t>indicator</a:t>
                      </a:r>
                      <a:r>
                        <a:rPr lang="en-US" sz="1200" spc="-20" dirty="0">
                          <a:latin typeface="Carlito"/>
                          <a:cs typeface="Carlito"/>
                        </a:rPr>
                        <a:t> but not </a:t>
                      </a:r>
                      <a:r>
                        <a:rPr lang="en-US" sz="1200" spc="-20">
                          <a:latin typeface="Carlito"/>
                          <a:cs typeface="Carlito"/>
                        </a:rPr>
                        <a:t>used for EAC</a:t>
                      </a:r>
                      <a:r>
                        <a:rPr sz="1200" spc="-20">
                          <a:latin typeface="Carlito"/>
                          <a:cs typeface="Carlito"/>
                        </a:rPr>
                        <a:t>.</a:t>
                      </a:r>
                      <a:endParaRPr sz="1200" dirty="0">
                        <a:latin typeface="Carlito"/>
                        <a:cs typeface="Carlito"/>
                      </a:endParaRPr>
                    </a:p>
                    <a:p>
                      <a:pPr marL="378460" marR="149225" indent="-287020">
                        <a:lnSpc>
                          <a:spcPct val="100000"/>
                        </a:lnSpc>
                        <a:buChar char="-"/>
                        <a:tabLst>
                          <a:tab pos="377825" algn="l"/>
                          <a:tab pos="378460" algn="l"/>
                        </a:tabLst>
                      </a:pPr>
                      <a:r>
                        <a:rPr sz="1200" spc="-10" dirty="0">
                          <a:latin typeface="Carlito"/>
                          <a:cs typeface="Carlito"/>
                        </a:rPr>
                        <a:t>For </a:t>
                      </a:r>
                      <a:r>
                        <a:rPr sz="1200" dirty="0">
                          <a:latin typeface="Carlito"/>
                          <a:cs typeface="Carlito"/>
                        </a:rPr>
                        <a:t>health </a:t>
                      </a:r>
                      <a:r>
                        <a:rPr sz="1200" spc="-5" dirty="0">
                          <a:latin typeface="Carlito"/>
                          <a:cs typeface="Carlito"/>
                        </a:rPr>
                        <a:t>facilities without </a:t>
                      </a:r>
                      <a:r>
                        <a:rPr sz="1200" dirty="0">
                          <a:latin typeface="Carlito"/>
                          <a:cs typeface="Carlito"/>
                        </a:rPr>
                        <a:t>an </a:t>
                      </a:r>
                      <a:r>
                        <a:rPr sz="1200" spc="-5" dirty="0">
                          <a:latin typeface="Carlito"/>
                          <a:cs typeface="Carlito"/>
                        </a:rPr>
                        <a:t>electronic patient management </a:t>
                      </a:r>
                      <a:r>
                        <a:rPr sz="1200" spc="-15" dirty="0">
                          <a:latin typeface="Carlito"/>
                          <a:cs typeface="Carlito"/>
                        </a:rPr>
                        <a:t>system, </a:t>
                      </a:r>
                      <a:r>
                        <a:rPr sz="1200" dirty="0">
                          <a:latin typeface="Carlito"/>
                          <a:cs typeface="Carlito"/>
                        </a:rPr>
                        <a:t>the </a:t>
                      </a:r>
                      <a:r>
                        <a:rPr sz="1200" spc="-10" dirty="0">
                          <a:latin typeface="Carlito"/>
                          <a:cs typeface="Carlito"/>
                        </a:rPr>
                        <a:t>process </a:t>
                      </a:r>
                      <a:r>
                        <a:rPr sz="1200" spc="-5" dirty="0">
                          <a:latin typeface="Carlito"/>
                          <a:cs typeface="Carlito"/>
                        </a:rPr>
                        <a:t>of</a:t>
                      </a:r>
                      <a:r>
                        <a:rPr sz="1200" spc="35" dirty="0">
                          <a:latin typeface="Carlito"/>
                          <a:cs typeface="Carlito"/>
                        </a:rPr>
                        <a:t> </a:t>
                      </a:r>
                      <a:r>
                        <a:rPr sz="1200" spc="-5" dirty="0">
                          <a:latin typeface="Carlito"/>
                          <a:cs typeface="Carlito"/>
                        </a:rPr>
                        <a:t>collecting</a:t>
                      </a:r>
                      <a:endParaRPr sz="1200" dirty="0">
                        <a:latin typeface="Carlito"/>
                        <a:cs typeface="Carlito"/>
                      </a:endParaRPr>
                    </a:p>
                    <a:p>
                      <a:pPr marL="378460" marR="149225">
                        <a:lnSpc>
                          <a:spcPct val="100000"/>
                        </a:lnSpc>
                      </a:pPr>
                      <a:r>
                        <a:rPr sz="1200" spc="-10" dirty="0">
                          <a:latin typeface="Carlito"/>
                          <a:cs typeface="Carlito"/>
                        </a:rPr>
                        <a:t>data </a:t>
                      </a:r>
                      <a:r>
                        <a:rPr sz="1200" spc="-5" dirty="0">
                          <a:latin typeface="Carlito"/>
                          <a:cs typeface="Carlito"/>
                        </a:rPr>
                        <a:t>quarterly </a:t>
                      </a:r>
                      <a:r>
                        <a:rPr sz="1200" spc="-10" dirty="0">
                          <a:latin typeface="Carlito"/>
                          <a:cs typeface="Carlito"/>
                        </a:rPr>
                        <a:t>for </a:t>
                      </a:r>
                      <a:r>
                        <a:rPr sz="1200" dirty="0">
                          <a:latin typeface="Carlito"/>
                          <a:cs typeface="Carlito"/>
                        </a:rPr>
                        <a:t>the annual period is</a:t>
                      </a:r>
                      <a:r>
                        <a:rPr sz="1200" spc="-120" dirty="0">
                          <a:latin typeface="Carlito"/>
                          <a:cs typeface="Carlito"/>
                        </a:rPr>
                        <a:t> </a:t>
                      </a:r>
                      <a:r>
                        <a:rPr sz="1200" spc="-5" dirty="0">
                          <a:latin typeface="Carlito"/>
                          <a:cs typeface="Carlito"/>
                        </a:rPr>
                        <a:t>cumbersome.</a:t>
                      </a:r>
                      <a:endParaRPr sz="1200" dirty="0">
                        <a:latin typeface="Carlito"/>
                        <a:cs typeface="Carlito"/>
                      </a:endParaRPr>
                    </a:p>
                    <a:p>
                      <a:pPr marL="378460" marR="149225" indent="-287020">
                        <a:lnSpc>
                          <a:spcPct val="100000"/>
                        </a:lnSpc>
                        <a:spcBef>
                          <a:spcPts val="5"/>
                        </a:spcBef>
                        <a:buChar char="-"/>
                        <a:tabLst>
                          <a:tab pos="377825" algn="l"/>
                          <a:tab pos="378460" algn="l"/>
                        </a:tabLst>
                      </a:pPr>
                      <a:r>
                        <a:rPr sz="1200" spc="-15" dirty="0">
                          <a:latin typeface="Carlito"/>
                          <a:cs typeface="Carlito"/>
                        </a:rPr>
                        <a:t>Further, </a:t>
                      </a:r>
                      <a:r>
                        <a:rPr sz="1200" dirty="0">
                          <a:latin typeface="Carlito"/>
                          <a:cs typeface="Carlito"/>
                        </a:rPr>
                        <a:t>in these health </a:t>
                      </a:r>
                      <a:r>
                        <a:rPr sz="1200" spc="-5" dirty="0">
                          <a:latin typeface="Carlito"/>
                          <a:cs typeface="Carlito"/>
                        </a:rPr>
                        <a:t>facilities </a:t>
                      </a:r>
                      <a:r>
                        <a:rPr sz="1200" dirty="0">
                          <a:latin typeface="Carlito"/>
                          <a:cs typeface="Carlito"/>
                        </a:rPr>
                        <a:t>the risk </a:t>
                      </a:r>
                      <a:r>
                        <a:rPr sz="1200" spc="-5" dirty="0">
                          <a:latin typeface="Carlito"/>
                          <a:cs typeface="Carlito"/>
                        </a:rPr>
                        <a:t>of </a:t>
                      </a:r>
                      <a:r>
                        <a:rPr sz="1200" dirty="0">
                          <a:latin typeface="Carlito"/>
                          <a:cs typeface="Carlito"/>
                        </a:rPr>
                        <a:t>double </a:t>
                      </a:r>
                      <a:r>
                        <a:rPr sz="1200" spc="-5" dirty="0">
                          <a:latin typeface="Carlito"/>
                          <a:cs typeface="Carlito"/>
                        </a:rPr>
                        <a:t>counting clients </a:t>
                      </a:r>
                      <a:r>
                        <a:rPr sz="1200" dirty="0">
                          <a:latin typeface="Carlito"/>
                          <a:cs typeface="Carlito"/>
                        </a:rPr>
                        <a:t>is </a:t>
                      </a:r>
                      <a:r>
                        <a:rPr sz="1200" spc="-5" dirty="0">
                          <a:latin typeface="Carlito"/>
                          <a:cs typeface="Carlito"/>
                        </a:rPr>
                        <a:t>not</a:t>
                      </a:r>
                      <a:r>
                        <a:rPr sz="1200" spc="-95" dirty="0">
                          <a:latin typeface="Carlito"/>
                          <a:cs typeface="Carlito"/>
                        </a:rPr>
                        <a:t> </a:t>
                      </a:r>
                      <a:r>
                        <a:rPr sz="1200" spc="-5" dirty="0">
                          <a:latin typeface="Carlito"/>
                          <a:cs typeface="Carlito"/>
                        </a:rPr>
                        <a:t>improbable.</a:t>
                      </a:r>
                      <a:endParaRPr sz="1200" dirty="0">
                        <a:latin typeface="Carlito"/>
                        <a:cs typeface="Carlito"/>
                      </a:endParaRPr>
                    </a:p>
                    <a:p>
                      <a:pPr marL="817244" marR="149225" algn="ctr">
                        <a:lnSpc>
                          <a:spcPts val="980"/>
                        </a:lnSpc>
                        <a:spcBef>
                          <a:spcPts val="780"/>
                        </a:spcBef>
                      </a:pPr>
                      <a:r>
                        <a:rPr sz="900" spc="-5" dirty="0">
                          <a:solidFill>
                            <a:srgbClr val="050505"/>
                          </a:solidFill>
                          <a:latin typeface="Arial"/>
                          <a:cs typeface="Arial"/>
                        </a:rPr>
                        <a:t>11</a:t>
                      </a:r>
                      <a:endParaRPr sz="900" dirty="0">
                        <a:latin typeface="Arial"/>
                        <a:cs typeface="Arial"/>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9095" indent="-287020">
                        <a:lnSpc>
                          <a:spcPct val="100000"/>
                        </a:lnSpc>
                        <a:spcBef>
                          <a:spcPts val="295"/>
                        </a:spcBef>
                        <a:buChar char="-"/>
                        <a:tabLst>
                          <a:tab pos="379095" algn="l"/>
                          <a:tab pos="379730" algn="l"/>
                        </a:tabLst>
                      </a:pPr>
                      <a:r>
                        <a:rPr sz="1200" spc="-10" dirty="0">
                          <a:latin typeface="Carlito"/>
                          <a:cs typeface="Carlito"/>
                        </a:rPr>
                        <a:t>Data Triangulation </a:t>
                      </a:r>
                      <a:r>
                        <a:rPr sz="1200" dirty="0">
                          <a:latin typeface="Carlito"/>
                          <a:cs typeface="Carlito"/>
                        </a:rPr>
                        <a:t>Using</a:t>
                      </a:r>
                      <a:r>
                        <a:rPr sz="1200" spc="-40" dirty="0">
                          <a:latin typeface="Carlito"/>
                          <a:cs typeface="Carlito"/>
                        </a:rPr>
                        <a:t> </a:t>
                      </a:r>
                      <a:r>
                        <a:rPr sz="1200" spc="-5" dirty="0">
                          <a:latin typeface="Carlito"/>
                          <a:cs typeface="Carlito"/>
                        </a:rPr>
                        <a:t>LMIS.</a:t>
                      </a:r>
                      <a:endParaRPr sz="1200" dirty="0">
                        <a:latin typeface="Carlito"/>
                        <a:cs typeface="Carlito"/>
                      </a:endParaRPr>
                    </a:p>
                    <a:p>
                      <a:pPr marL="379095" indent="-287020">
                        <a:lnSpc>
                          <a:spcPct val="100000"/>
                        </a:lnSpc>
                        <a:buChar char="-"/>
                        <a:tabLst>
                          <a:tab pos="379095" algn="l"/>
                          <a:tab pos="379730" algn="l"/>
                        </a:tabLst>
                      </a:pPr>
                      <a:r>
                        <a:rPr sz="1200" spc="-5" dirty="0">
                          <a:latin typeface="Carlito"/>
                          <a:cs typeface="Carlito"/>
                        </a:rPr>
                        <a:t>Line listing clients with </a:t>
                      </a:r>
                      <a:r>
                        <a:rPr sz="1200" dirty="0">
                          <a:latin typeface="Carlito"/>
                          <a:cs typeface="Carlito"/>
                        </a:rPr>
                        <a:t>high </a:t>
                      </a:r>
                      <a:r>
                        <a:rPr sz="1200" spc="-5" dirty="0">
                          <a:latin typeface="Carlito"/>
                          <a:cs typeface="Carlito"/>
                        </a:rPr>
                        <a:t>viral </a:t>
                      </a:r>
                      <a:r>
                        <a:rPr sz="1200" dirty="0">
                          <a:latin typeface="Carlito"/>
                          <a:cs typeface="Carlito"/>
                        </a:rPr>
                        <a:t>load</a:t>
                      </a:r>
                      <a:r>
                        <a:rPr sz="1200" spc="-65" dirty="0">
                          <a:latin typeface="Carlito"/>
                          <a:cs typeface="Carlito"/>
                        </a:rPr>
                        <a:t> </a:t>
                      </a:r>
                      <a:r>
                        <a:rPr sz="1200" spc="-5" dirty="0">
                          <a:latin typeface="Carlito"/>
                          <a:cs typeface="Carlito"/>
                        </a:rPr>
                        <a:t>tests</a:t>
                      </a:r>
                      <a:endParaRPr sz="1200" dirty="0">
                        <a:latin typeface="Carlito"/>
                        <a:cs typeface="Carlito"/>
                      </a:endParaRPr>
                    </a:p>
                    <a:p>
                      <a:pPr marL="379095">
                        <a:lnSpc>
                          <a:spcPct val="100000"/>
                        </a:lnSpc>
                      </a:pPr>
                      <a:r>
                        <a:rPr sz="1200" dirty="0">
                          <a:latin typeface="Carlito"/>
                          <a:cs typeface="Carlito"/>
                        </a:rPr>
                        <a:t>and </a:t>
                      </a:r>
                      <a:r>
                        <a:rPr sz="1200" spc="-10" dirty="0">
                          <a:latin typeface="Carlito"/>
                          <a:cs typeface="Carlito"/>
                        </a:rPr>
                        <a:t>retests </a:t>
                      </a:r>
                      <a:r>
                        <a:rPr sz="1200" spc="-5" dirty="0">
                          <a:latin typeface="Carlito"/>
                          <a:cs typeface="Carlito"/>
                        </a:rPr>
                        <a:t>to </a:t>
                      </a:r>
                      <a:r>
                        <a:rPr sz="1200" spc="-10" dirty="0">
                          <a:latin typeface="Carlito"/>
                          <a:cs typeface="Carlito"/>
                        </a:rPr>
                        <a:t>avoid </a:t>
                      </a:r>
                      <a:r>
                        <a:rPr sz="1200" dirty="0">
                          <a:latin typeface="Carlito"/>
                          <a:cs typeface="Carlito"/>
                        </a:rPr>
                        <a:t>double</a:t>
                      </a:r>
                      <a:r>
                        <a:rPr sz="1200" spc="-50" dirty="0">
                          <a:latin typeface="Carlito"/>
                          <a:cs typeface="Carlito"/>
                        </a:rPr>
                        <a:t> </a:t>
                      </a:r>
                      <a:r>
                        <a:rPr sz="1200" spc="-5" dirty="0">
                          <a:latin typeface="Carlito"/>
                          <a:cs typeface="Carlito"/>
                        </a:rPr>
                        <a:t>reporting.</a:t>
                      </a:r>
                      <a:endParaRPr sz="1200" dirty="0">
                        <a:latin typeface="Carlito"/>
                        <a:cs typeface="Carlito"/>
                      </a:endParaRPr>
                    </a:p>
                  </a:txBody>
                  <a:tcPr marL="0" marR="0" marT="37465" marB="0">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6824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3550920" y="2894076"/>
              <a:ext cx="473075" cy="3160395"/>
            </a:xfrm>
            <a:custGeom>
              <a:avLst/>
              <a:gdLst/>
              <a:ahLst/>
              <a:cxnLst/>
              <a:rect l="l" t="t" r="r" b="b"/>
              <a:pathLst>
                <a:path w="473075" h="3160395">
                  <a:moveTo>
                    <a:pt x="113156" y="0"/>
                  </a:moveTo>
                  <a:lnTo>
                    <a:pt x="90868" y="17664"/>
                  </a:lnTo>
                  <a:lnTo>
                    <a:pt x="66865" y="43021"/>
                  </a:lnTo>
                  <a:lnTo>
                    <a:pt x="37718" y="75187"/>
                  </a:lnTo>
                  <a:lnTo>
                    <a:pt x="0" y="113284"/>
                  </a:lnTo>
                  <a:lnTo>
                    <a:pt x="30914" y="148236"/>
                  </a:lnTo>
                  <a:lnTo>
                    <a:pt x="58150" y="168783"/>
                  </a:lnTo>
                  <a:lnTo>
                    <a:pt x="84599" y="189900"/>
                  </a:lnTo>
                  <a:lnTo>
                    <a:pt x="113156" y="226568"/>
                  </a:lnTo>
                  <a:lnTo>
                    <a:pt x="115067" y="209645"/>
                  </a:lnTo>
                  <a:lnTo>
                    <a:pt x="113680" y="194532"/>
                  </a:lnTo>
                  <a:lnTo>
                    <a:pt x="112031" y="181276"/>
                  </a:lnTo>
                  <a:lnTo>
                    <a:pt x="113156" y="169925"/>
                  </a:lnTo>
                  <a:lnTo>
                    <a:pt x="139459" y="169175"/>
                  </a:lnTo>
                  <a:lnTo>
                    <a:pt x="172227" y="165735"/>
                  </a:lnTo>
                  <a:lnTo>
                    <a:pt x="210829" y="164389"/>
                  </a:lnTo>
                  <a:lnTo>
                    <a:pt x="254634" y="169925"/>
                  </a:lnTo>
                  <a:lnTo>
                    <a:pt x="287821" y="170396"/>
                  </a:lnTo>
                  <a:lnTo>
                    <a:pt x="316007" y="186261"/>
                  </a:lnTo>
                  <a:lnTo>
                    <a:pt x="334716" y="215199"/>
                  </a:lnTo>
                  <a:lnTo>
                    <a:pt x="339470" y="254888"/>
                  </a:lnTo>
                  <a:lnTo>
                    <a:pt x="338126" y="318969"/>
                  </a:lnTo>
                  <a:lnTo>
                    <a:pt x="338593" y="373307"/>
                  </a:lnTo>
                  <a:lnTo>
                    <a:pt x="340303" y="420329"/>
                  </a:lnTo>
                  <a:lnTo>
                    <a:pt x="342689" y="462459"/>
                  </a:lnTo>
                  <a:lnTo>
                    <a:pt x="345185" y="502126"/>
                  </a:lnTo>
                  <a:lnTo>
                    <a:pt x="347225" y="541754"/>
                  </a:lnTo>
                  <a:lnTo>
                    <a:pt x="348240" y="583770"/>
                  </a:lnTo>
                  <a:lnTo>
                    <a:pt x="347664" y="630601"/>
                  </a:lnTo>
                  <a:lnTo>
                    <a:pt x="344929" y="684673"/>
                  </a:lnTo>
                  <a:lnTo>
                    <a:pt x="339470" y="748411"/>
                  </a:lnTo>
                  <a:lnTo>
                    <a:pt x="335473" y="799936"/>
                  </a:lnTo>
                  <a:lnTo>
                    <a:pt x="333938" y="848329"/>
                  </a:lnTo>
                  <a:lnTo>
                    <a:pt x="334377" y="894334"/>
                  </a:lnTo>
                  <a:lnTo>
                    <a:pt x="336299" y="938696"/>
                  </a:lnTo>
                  <a:lnTo>
                    <a:pt x="339214" y="982161"/>
                  </a:lnTo>
                  <a:lnTo>
                    <a:pt x="346062" y="1069378"/>
                  </a:lnTo>
                  <a:lnTo>
                    <a:pt x="349015" y="1114620"/>
                  </a:lnTo>
                  <a:lnTo>
                    <a:pt x="351001" y="1161944"/>
                  </a:lnTo>
                  <a:lnTo>
                    <a:pt x="351530" y="1212096"/>
                  </a:lnTo>
                  <a:lnTo>
                    <a:pt x="350111" y="1265821"/>
                  </a:lnTo>
                  <a:lnTo>
                    <a:pt x="346255" y="1323862"/>
                  </a:lnTo>
                  <a:lnTo>
                    <a:pt x="339470" y="1386967"/>
                  </a:lnTo>
                  <a:lnTo>
                    <a:pt x="331530" y="1458139"/>
                  </a:lnTo>
                  <a:lnTo>
                    <a:pt x="327151" y="1517349"/>
                  </a:lnTo>
                  <a:lnTo>
                    <a:pt x="325675" y="1566832"/>
                  </a:lnTo>
                  <a:lnTo>
                    <a:pt x="326446" y="1608821"/>
                  </a:lnTo>
                  <a:lnTo>
                    <a:pt x="328805" y="1645547"/>
                  </a:lnTo>
                  <a:lnTo>
                    <a:pt x="332094" y="1679246"/>
                  </a:lnTo>
                  <a:lnTo>
                    <a:pt x="335655" y="1712151"/>
                  </a:lnTo>
                  <a:lnTo>
                    <a:pt x="338832" y="1746494"/>
                  </a:lnTo>
                  <a:lnTo>
                    <a:pt x="340965" y="1784509"/>
                  </a:lnTo>
                  <a:lnTo>
                    <a:pt x="341397" y="1828429"/>
                  </a:lnTo>
                  <a:lnTo>
                    <a:pt x="339470" y="1880489"/>
                  </a:lnTo>
                  <a:lnTo>
                    <a:pt x="338047" y="1931713"/>
                  </a:lnTo>
                  <a:lnTo>
                    <a:pt x="339373" y="1981409"/>
                  </a:lnTo>
                  <a:lnTo>
                    <a:pt x="342703" y="2030013"/>
                  </a:lnTo>
                  <a:lnTo>
                    <a:pt x="347288" y="2077959"/>
                  </a:lnTo>
                  <a:lnTo>
                    <a:pt x="352381" y="2125683"/>
                  </a:lnTo>
                  <a:lnTo>
                    <a:pt x="357235" y="2173620"/>
                  </a:lnTo>
                  <a:lnTo>
                    <a:pt x="361101" y="2222206"/>
                  </a:lnTo>
                  <a:lnTo>
                    <a:pt x="363234" y="2271874"/>
                  </a:lnTo>
                  <a:lnTo>
                    <a:pt x="362884" y="2323062"/>
                  </a:lnTo>
                  <a:lnTo>
                    <a:pt x="359305" y="2376203"/>
                  </a:lnTo>
                  <a:lnTo>
                    <a:pt x="351750" y="2431734"/>
                  </a:lnTo>
                  <a:lnTo>
                    <a:pt x="339470" y="2490089"/>
                  </a:lnTo>
                  <a:lnTo>
                    <a:pt x="328500" y="2539682"/>
                  </a:lnTo>
                  <a:lnTo>
                    <a:pt x="320843" y="2586213"/>
                  </a:lnTo>
                  <a:lnTo>
                    <a:pt x="316093" y="2630373"/>
                  </a:lnTo>
                  <a:lnTo>
                    <a:pt x="313845" y="2672855"/>
                  </a:lnTo>
                  <a:lnTo>
                    <a:pt x="313691" y="2714351"/>
                  </a:lnTo>
                  <a:lnTo>
                    <a:pt x="315224" y="2755554"/>
                  </a:lnTo>
                  <a:lnTo>
                    <a:pt x="318039" y="2797157"/>
                  </a:lnTo>
                  <a:lnTo>
                    <a:pt x="321729" y="2839852"/>
                  </a:lnTo>
                  <a:lnTo>
                    <a:pt x="330107" y="2931286"/>
                  </a:lnTo>
                  <a:lnTo>
                    <a:pt x="333981" y="2981411"/>
                  </a:lnTo>
                  <a:lnTo>
                    <a:pt x="337105" y="3035398"/>
                  </a:lnTo>
                  <a:lnTo>
                    <a:pt x="339070" y="3093939"/>
                  </a:lnTo>
                  <a:lnTo>
                    <a:pt x="339470" y="3157728"/>
                  </a:lnTo>
                  <a:lnTo>
                    <a:pt x="361473" y="3160321"/>
                  </a:lnTo>
                  <a:lnTo>
                    <a:pt x="387286" y="3157804"/>
                  </a:lnTo>
                  <a:lnTo>
                    <a:pt x="417480" y="3155249"/>
                  </a:lnTo>
                  <a:lnTo>
                    <a:pt x="452627" y="3157728"/>
                  </a:lnTo>
                  <a:lnTo>
                    <a:pt x="454398" y="3098683"/>
                  </a:lnTo>
                  <a:lnTo>
                    <a:pt x="454462" y="3042809"/>
                  </a:lnTo>
                  <a:lnTo>
                    <a:pt x="453235" y="2989606"/>
                  </a:lnTo>
                  <a:lnTo>
                    <a:pt x="451132" y="2938571"/>
                  </a:lnTo>
                  <a:lnTo>
                    <a:pt x="445960" y="2840997"/>
                  </a:lnTo>
                  <a:lnTo>
                    <a:pt x="443722" y="2793456"/>
                  </a:lnTo>
                  <a:lnTo>
                    <a:pt x="442270" y="2746075"/>
                  </a:lnTo>
                  <a:lnTo>
                    <a:pt x="442019" y="2698354"/>
                  </a:lnTo>
                  <a:lnTo>
                    <a:pt x="443385" y="2649790"/>
                  </a:lnTo>
                  <a:lnTo>
                    <a:pt x="446782" y="2599882"/>
                  </a:lnTo>
                  <a:lnTo>
                    <a:pt x="452627" y="2548128"/>
                  </a:lnTo>
                  <a:lnTo>
                    <a:pt x="457519" y="2496124"/>
                  </a:lnTo>
                  <a:lnTo>
                    <a:pt x="458404" y="2445613"/>
                  </a:lnTo>
                  <a:lnTo>
                    <a:pt x="456217" y="2396343"/>
                  </a:lnTo>
                  <a:lnTo>
                    <a:pt x="451894" y="2348065"/>
                  </a:lnTo>
                  <a:lnTo>
                    <a:pt x="446369" y="2300530"/>
                  </a:lnTo>
                  <a:lnTo>
                    <a:pt x="440578" y="2253488"/>
                  </a:lnTo>
                  <a:lnTo>
                    <a:pt x="435457" y="2206689"/>
                  </a:lnTo>
                  <a:lnTo>
                    <a:pt x="431941" y="2159884"/>
                  </a:lnTo>
                  <a:lnTo>
                    <a:pt x="430964" y="2112823"/>
                  </a:lnTo>
                  <a:lnTo>
                    <a:pt x="433463" y="2065257"/>
                  </a:lnTo>
                  <a:lnTo>
                    <a:pt x="440372" y="2016936"/>
                  </a:lnTo>
                  <a:lnTo>
                    <a:pt x="452627" y="1967611"/>
                  </a:lnTo>
                  <a:lnTo>
                    <a:pt x="465540" y="1913675"/>
                  </a:lnTo>
                  <a:lnTo>
                    <a:pt x="471908" y="1860868"/>
                  </a:lnTo>
                  <a:lnTo>
                    <a:pt x="473052" y="1809242"/>
                  </a:lnTo>
                  <a:lnTo>
                    <a:pt x="470293" y="1758849"/>
                  </a:lnTo>
                  <a:lnTo>
                    <a:pt x="464951" y="1709742"/>
                  </a:lnTo>
                  <a:lnTo>
                    <a:pt x="451802" y="1615591"/>
                  </a:lnTo>
                  <a:lnTo>
                    <a:pt x="446637" y="1570652"/>
                  </a:lnTo>
                  <a:lnTo>
                    <a:pt x="444172" y="1527207"/>
                  </a:lnTo>
                  <a:lnTo>
                    <a:pt x="445729" y="1485307"/>
                  </a:lnTo>
                  <a:lnTo>
                    <a:pt x="452627" y="1445006"/>
                  </a:lnTo>
                  <a:lnTo>
                    <a:pt x="459668" y="1408950"/>
                  </a:lnTo>
                  <a:lnTo>
                    <a:pt x="464107" y="1368085"/>
                  </a:lnTo>
                  <a:lnTo>
                    <a:pt x="466336" y="1323129"/>
                  </a:lnTo>
                  <a:lnTo>
                    <a:pt x="466743" y="1274798"/>
                  </a:lnTo>
                  <a:lnTo>
                    <a:pt x="465717" y="1223810"/>
                  </a:lnTo>
                  <a:lnTo>
                    <a:pt x="463648" y="1170885"/>
                  </a:lnTo>
                  <a:lnTo>
                    <a:pt x="455069" y="1007661"/>
                  </a:lnTo>
                  <a:lnTo>
                    <a:pt x="452716" y="954162"/>
                  </a:lnTo>
                  <a:lnTo>
                    <a:pt x="451265" y="902316"/>
                  </a:lnTo>
                  <a:lnTo>
                    <a:pt x="451106" y="852839"/>
                  </a:lnTo>
                  <a:lnTo>
                    <a:pt x="454336" y="755051"/>
                  </a:lnTo>
                  <a:lnTo>
                    <a:pt x="453962" y="705855"/>
                  </a:lnTo>
                  <a:lnTo>
                    <a:pt x="452085" y="658211"/>
                  </a:lnTo>
                  <a:lnTo>
                    <a:pt x="449285" y="611468"/>
                  </a:lnTo>
                  <a:lnTo>
                    <a:pt x="446144" y="564977"/>
                  </a:lnTo>
                  <a:lnTo>
                    <a:pt x="443241" y="518087"/>
                  </a:lnTo>
                  <a:lnTo>
                    <a:pt x="441158" y="470148"/>
                  </a:lnTo>
                  <a:lnTo>
                    <a:pt x="440474" y="420508"/>
                  </a:lnTo>
                  <a:lnTo>
                    <a:pt x="441771" y="368519"/>
                  </a:lnTo>
                  <a:lnTo>
                    <a:pt x="445629" y="313529"/>
                  </a:lnTo>
                  <a:lnTo>
                    <a:pt x="452627" y="254888"/>
                  </a:lnTo>
                  <a:lnTo>
                    <a:pt x="444086" y="208644"/>
                  </a:lnTo>
                  <a:lnTo>
                    <a:pt x="428693" y="164834"/>
                  </a:lnTo>
                  <a:lnTo>
                    <a:pt x="406611" y="125583"/>
                  </a:lnTo>
                  <a:lnTo>
                    <a:pt x="378002" y="93014"/>
                  </a:lnTo>
                  <a:lnTo>
                    <a:pt x="343028" y="69252"/>
                  </a:lnTo>
                  <a:lnTo>
                    <a:pt x="301851" y="56420"/>
                  </a:lnTo>
                  <a:lnTo>
                    <a:pt x="254634" y="56641"/>
                  </a:lnTo>
                  <a:lnTo>
                    <a:pt x="209829" y="54838"/>
                  </a:lnTo>
                  <a:lnTo>
                    <a:pt x="175371" y="56118"/>
                  </a:lnTo>
                  <a:lnTo>
                    <a:pt x="145174" y="57659"/>
                  </a:lnTo>
                  <a:lnTo>
                    <a:pt x="113156" y="56641"/>
                  </a:lnTo>
                  <a:lnTo>
                    <a:pt x="114121" y="45112"/>
                  </a:lnTo>
                  <a:lnTo>
                    <a:pt x="113823" y="30130"/>
                  </a:lnTo>
                  <a:lnTo>
                    <a:pt x="113192" y="14243"/>
                  </a:lnTo>
                  <a:lnTo>
                    <a:pt x="113156" y="0"/>
                  </a:lnTo>
                  <a:close/>
                </a:path>
              </a:pathLst>
            </a:custGeom>
            <a:solidFill>
              <a:srgbClr val="00AF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3550920" y="2894076"/>
              <a:ext cx="475615" cy="3159125"/>
            </a:xfrm>
            <a:custGeom>
              <a:avLst/>
              <a:gdLst/>
              <a:ahLst/>
              <a:cxnLst/>
              <a:rect l="l" t="t" r="r" b="b"/>
              <a:pathLst>
                <a:path w="475614" h="3159125">
                  <a:moveTo>
                    <a:pt x="452627" y="3157728"/>
                  </a:moveTo>
                  <a:lnTo>
                    <a:pt x="460259" y="3089728"/>
                  </a:lnTo>
                  <a:lnTo>
                    <a:pt x="464588" y="3027094"/>
                  </a:lnTo>
                  <a:lnTo>
                    <a:pt x="466170" y="2969220"/>
                  </a:lnTo>
                  <a:lnTo>
                    <a:pt x="465557" y="2915500"/>
                  </a:lnTo>
                  <a:lnTo>
                    <a:pt x="463303" y="2865328"/>
                  </a:lnTo>
                  <a:lnTo>
                    <a:pt x="459962" y="2818099"/>
                  </a:lnTo>
                  <a:lnTo>
                    <a:pt x="456087" y="2773209"/>
                  </a:lnTo>
                  <a:lnTo>
                    <a:pt x="452232" y="2730050"/>
                  </a:lnTo>
                  <a:lnTo>
                    <a:pt x="448950" y="2688018"/>
                  </a:lnTo>
                  <a:lnTo>
                    <a:pt x="446795" y="2646506"/>
                  </a:lnTo>
                  <a:lnTo>
                    <a:pt x="446321" y="2604911"/>
                  </a:lnTo>
                  <a:lnTo>
                    <a:pt x="448080" y="2562625"/>
                  </a:lnTo>
                  <a:lnTo>
                    <a:pt x="452627" y="2519045"/>
                  </a:lnTo>
                  <a:lnTo>
                    <a:pt x="457511" y="2468120"/>
                  </a:lnTo>
                  <a:lnTo>
                    <a:pt x="458362" y="2419856"/>
                  </a:lnTo>
                  <a:lnTo>
                    <a:pt x="456200" y="2373594"/>
                  </a:lnTo>
                  <a:lnTo>
                    <a:pt x="452042" y="2328676"/>
                  </a:lnTo>
                  <a:lnTo>
                    <a:pt x="446908" y="2284443"/>
                  </a:lnTo>
                  <a:lnTo>
                    <a:pt x="441816" y="2240237"/>
                  </a:lnTo>
                  <a:lnTo>
                    <a:pt x="437784" y="2195399"/>
                  </a:lnTo>
                  <a:lnTo>
                    <a:pt x="435830" y="2149272"/>
                  </a:lnTo>
                  <a:lnTo>
                    <a:pt x="436974" y="2101196"/>
                  </a:lnTo>
                  <a:lnTo>
                    <a:pt x="442234" y="2050514"/>
                  </a:lnTo>
                  <a:lnTo>
                    <a:pt x="452627" y="1996567"/>
                  </a:lnTo>
                  <a:lnTo>
                    <a:pt x="461575" y="1945053"/>
                  </a:lnTo>
                  <a:lnTo>
                    <a:pt x="464842" y="1892976"/>
                  </a:lnTo>
                  <a:lnTo>
                    <a:pt x="463647" y="1840674"/>
                  </a:lnTo>
                  <a:lnTo>
                    <a:pt x="459203" y="1788489"/>
                  </a:lnTo>
                  <a:lnTo>
                    <a:pt x="452728" y="1736760"/>
                  </a:lnTo>
                  <a:lnTo>
                    <a:pt x="445436" y="1685829"/>
                  </a:lnTo>
                  <a:lnTo>
                    <a:pt x="438544" y="1636036"/>
                  </a:lnTo>
                  <a:lnTo>
                    <a:pt x="433267" y="1587721"/>
                  </a:lnTo>
                  <a:lnTo>
                    <a:pt x="430821" y="1541224"/>
                  </a:lnTo>
                  <a:lnTo>
                    <a:pt x="432422" y="1496886"/>
                  </a:lnTo>
                  <a:lnTo>
                    <a:pt x="439286" y="1455048"/>
                  </a:lnTo>
                  <a:lnTo>
                    <a:pt x="452627" y="1416050"/>
                  </a:lnTo>
                  <a:lnTo>
                    <a:pt x="466115" y="1378378"/>
                  </a:lnTo>
                  <a:lnTo>
                    <a:pt x="473362" y="1340036"/>
                  </a:lnTo>
                  <a:lnTo>
                    <a:pt x="475505" y="1300642"/>
                  </a:lnTo>
                  <a:lnTo>
                    <a:pt x="473681" y="1259811"/>
                  </a:lnTo>
                  <a:lnTo>
                    <a:pt x="469026" y="1217160"/>
                  </a:lnTo>
                  <a:lnTo>
                    <a:pt x="462676" y="1172305"/>
                  </a:lnTo>
                  <a:lnTo>
                    <a:pt x="455768" y="1124862"/>
                  </a:lnTo>
                  <a:lnTo>
                    <a:pt x="449438" y="1074448"/>
                  </a:lnTo>
                  <a:lnTo>
                    <a:pt x="444823" y="1020679"/>
                  </a:lnTo>
                  <a:lnTo>
                    <a:pt x="443058" y="963171"/>
                  </a:lnTo>
                  <a:lnTo>
                    <a:pt x="445281" y="901541"/>
                  </a:lnTo>
                  <a:lnTo>
                    <a:pt x="452627" y="835406"/>
                  </a:lnTo>
                  <a:lnTo>
                    <a:pt x="461172" y="770970"/>
                  </a:lnTo>
                  <a:lnTo>
                    <a:pt x="466553" y="713823"/>
                  </a:lnTo>
                  <a:lnTo>
                    <a:pt x="469255" y="662654"/>
                  </a:lnTo>
                  <a:lnTo>
                    <a:pt x="469758" y="616152"/>
                  </a:lnTo>
                  <a:lnTo>
                    <a:pt x="468548" y="573006"/>
                  </a:lnTo>
                  <a:lnTo>
                    <a:pt x="466105" y="531907"/>
                  </a:lnTo>
                  <a:lnTo>
                    <a:pt x="462914" y="491544"/>
                  </a:lnTo>
                  <a:lnTo>
                    <a:pt x="459457" y="450605"/>
                  </a:lnTo>
                  <a:lnTo>
                    <a:pt x="456217" y="407781"/>
                  </a:lnTo>
                  <a:lnTo>
                    <a:pt x="453677" y="361760"/>
                  </a:lnTo>
                  <a:lnTo>
                    <a:pt x="452319" y="311233"/>
                  </a:lnTo>
                  <a:lnTo>
                    <a:pt x="452627" y="254888"/>
                  </a:lnTo>
                  <a:lnTo>
                    <a:pt x="446425" y="205598"/>
                  </a:lnTo>
                  <a:lnTo>
                    <a:pt x="428637" y="163157"/>
                  </a:lnTo>
                  <a:lnTo>
                    <a:pt x="401799" y="127649"/>
                  </a:lnTo>
                  <a:lnTo>
                    <a:pt x="368445" y="99159"/>
                  </a:lnTo>
                  <a:lnTo>
                    <a:pt x="331109" y="77772"/>
                  </a:lnTo>
                  <a:lnTo>
                    <a:pt x="292328" y="63571"/>
                  </a:lnTo>
                  <a:lnTo>
                    <a:pt x="254634" y="56641"/>
                  </a:lnTo>
                  <a:lnTo>
                    <a:pt x="224581" y="56409"/>
                  </a:lnTo>
                  <a:lnTo>
                    <a:pt x="190039" y="59451"/>
                  </a:lnTo>
                  <a:lnTo>
                    <a:pt x="152425" y="61088"/>
                  </a:lnTo>
                  <a:lnTo>
                    <a:pt x="113156" y="56641"/>
                  </a:lnTo>
                  <a:lnTo>
                    <a:pt x="115889" y="39594"/>
                  </a:lnTo>
                  <a:lnTo>
                    <a:pt x="115490" y="27225"/>
                  </a:lnTo>
                  <a:lnTo>
                    <a:pt x="113924" y="15404"/>
                  </a:lnTo>
                  <a:lnTo>
                    <a:pt x="113156" y="0"/>
                  </a:lnTo>
                  <a:lnTo>
                    <a:pt x="72687" y="34720"/>
                  </a:lnTo>
                  <a:lnTo>
                    <a:pt x="44005" y="67929"/>
                  </a:lnTo>
                  <a:lnTo>
                    <a:pt x="21609" y="95494"/>
                  </a:lnTo>
                  <a:lnTo>
                    <a:pt x="0" y="113284"/>
                  </a:lnTo>
                  <a:lnTo>
                    <a:pt x="24770" y="147004"/>
                  </a:lnTo>
                  <a:lnTo>
                    <a:pt x="53482" y="173783"/>
                  </a:lnTo>
                  <a:lnTo>
                    <a:pt x="83742" y="198633"/>
                  </a:lnTo>
                  <a:lnTo>
                    <a:pt x="113156" y="226568"/>
                  </a:lnTo>
                  <a:lnTo>
                    <a:pt x="115157" y="215003"/>
                  </a:lnTo>
                  <a:lnTo>
                    <a:pt x="114490" y="199675"/>
                  </a:lnTo>
                  <a:lnTo>
                    <a:pt x="113156" y="183634"/>
                  </a:lnTo>
                  <a:lnTo>
                    <a:pt x="113156" y="169925"/>
                  </a:lnTo>
                  <a:lnTo>
                    <a:pt x="151675" y="175498"/>
                  </a:lnTo>
                  <a:lnTo>
                    <a:pt x="182514" y="173545"/>
                  </a:lnTo>
                  <a:lnTo>
                    <a:pt x="214044" y="169783"/>
                  </a:lnTo>
                  <a:lnTo>
                    <a:pt x="254634" y="169925"/>
                  </a:lnTo>
                  <a:lnTo>
                    <a:pt x="282035" y="177039"/>
                  </a:lnTo>
                  <a:lnTo>
                    <a:pt x="306768" y="197119"/>
                  </a:lnTo>
                  <a:lnTo>
                    <a:pt x="326643" y="224843"/>
                  </a:lnTo>
                  <a:lnTo>
                    <a:pt x="339470" y="254888"/>
                  </a:lnTo>
                  <a:lnTo>
                    <a:pt x="327445" y="287377"/>
                  </a:lnTo>
                  <a:lnTo>
                    <a:pt x="322477" y="326378"/>
                  </a:lnTo>
                  <a:lnTo>
                    <a:pt x="323017" y="370547"/>
                  </a:lnTo>
                  <a:lnTo>
                    <a:pt x="327512" y="418537"/>
                  </a:lnTo>
                  <a:lnTo>
                    <a:pt x="334412" y="469003"/>
                  </a:lnTo>
                  <a:lnTo>
                    <a:pt x="342167" y="520599"/>
                  </a:lnTo>
                  <a:lnTo>
                    <a:pt x="349225" y="571978"/>
                  </a:lnTo>
                  <a:lnTo>
                    <a:pt x="354035" y="621794"/>
                  </a:lnTo>
                  <a:lnTo>
                    <a:pt x="355047" y="668703"/>
                  </a:lnTo>
                  <a:lnTo>
                    <a:pt x="350709" y="711357"/>
                  </a:lnTo>
                  <a:lnTo>
                    <a:pt x="339470" y="748411"/>
                  </a:lnTo>
                  <a:lnTo>
                    <a:pt x="329267" y="781404"/>
                  </a:lnTo>
                  <a:lnTo>
                    <a:pt x="323832" y="822290"/>
                  </a:lnTo>
                  <a:lnTo>
                    <a:pt x="322328" y="869648"/>
                  </a:lnTo>
                  <a:lnTo>
                    <a:pt x="323919" y="922058"/>
                  </a:lnTo>
                  <a:lnTo>
                    <a:pt x="327768" y="978103"/>
                  </a:lnTo>
                  <a:lnTo>
                    <a:pt x="333039" y="1036362"/>
                  </a:lnTo>
                  <a:lnTo>
                    <a:pt x="338895" y="1095417"/>
                  </a:lnTo>
                  <a:lnTo>
                    <a:pt x="344500" y="1153847"/>
                  </a:lnTo>
                  <a:lnTo>
                    <a:pt x="349016" y="1210235"/>
                  </a:lnTo>
                  <a:lnTo>
                    <a:pt x="351608" y="1263159"/>
                  </a:lnTo>
                  <a:lnTo>
                    <a:pt x="351439" y="1311202"/>
                  </a:lnTo>
                  <a:lnTo>
                    <a:pt x="347672" y="1352945"/>
                  </a:lnTo>
                  <a:lnTo>
                    <a:pt x="339470" y="1386967"/>
                  </a:lnTo>
                  <a:lnTo>
                    <a:pt x="330711" y="1419236"/>
                  </a:lnTo>
                  <a:lnTo>
                    <a:pt x="325457" y="1456306"/>
                  </a:lnTo>
                  <a:lnTo>
                    <a:pt x="323150" y="1497634"/>
                  </a:lnTo>
                  <a:lnTo>
                    <a:pt x="323232" y="1542676"/>
                  </a:lnTo>
                  <a:lnTo>
                    <a:pt x="325146" y="1590889"/>
                  </a:lnTo>
                  <a:lnTo>
                    <a:pt x="328334" y="1641732"/>
                  </a:lnTo>
                  <a:lnTo>
                    <a:pt x="332238" y="1694661"/>
                  </a:lnTo>
                  <a:lnTo>
                    <a:pt x="336300" y="1749134"/>
                  </a:lnTo>
                  <a:lnTo>
                    <a:pt x="339964" y="1804607"/>
                  </a:lnTo>
                  <a:lnTo>
                    <a:pt x="342670" y="1860538"/>
                  </a:lnTo>
                  <a:lnTo>
                    <a:pt x="343862" y="1916384"/>
                  </a:lnTo>
                  <a:lnTo>
                    <a:pt x="342981" y="1971602"/>
                  </a:lnTo>
                  <a:lnTo>
                    <a:pt x="339470" y="2025650"/>
                  </a:lnTo>
                  <a:lnTo>
                    <a:pt x="334870" y="2085610"/>
                  </a:lnTo>
                  <a:lnTo>
                    <a:pt x="332602" y="2140347"/>
                  </a:lnTo>
                  <a:lnTo>
                    <a:pt x="332195" y="2190947"/>
                  </a:lnTo>
                  <a:lnTo>
                    <a:pt x="333179" y="2238496"/>
                  </a:lnTo>
                  <a:lnTo>
                    <a:pt x="335082" y="2284082"/>
                  </a:lnTo>
                  <a:lnTo>
                    <a:pt x="337435" y="2328791"/>
                  </a:lnTo>
                  <a:lnTo>
                    <a:pt x="339767" y="2373709"/>
                  </a:lnTo>
                  <a:lnTo>
                    <a:pt x="341607" y="2419924"/>
                  </a:lnTo>
                  <a:lnTo>
                    <a:pt x="342485" y="2468521"/>
                  </a:lnTo>
                  <a:lnTo>
                    <a:pt x="341929" y="2520588"/>
                  </a:lnTo>
                  <a:lnTo>
                    <a:pt x="339470" y="2577211"/>
                  </a:lnTo>
                  <a:lnTo>
                    <a:pt x="337295" y="2631377"/>
                  </a:lnTo>
                  <a:lnTo>
                    <a:pt x="337010" y="2685122"/>
                  </a:lnTo>
                  <a:lnTo>
                    <a:pt x="338167" y="2738255"/>
                  </a:lnTo>
                  <a:lnTo>
                    <a:pt x="340317" y="2790588"/>
                  </a:lnTo>
                  <a:lnTo>
                    <a:pt x="343013" y="2841932"/>
                  </a:lnTo>
                  <a:lnTo>
                    <a:pt x="345805" y="2892096"/>
                  </a:lnTo>
                  <a:lnTo>
                    <a:pt x="348245" y="2940892"/>
                  </a:lnTo>
                  <a:lnTo>
                    <a:pt x="349884" y="2988131"/>
                  </a:lnTo>
                  <a:lnTo>
                    <a:pt x="350275" y="3033623"/>
                  </a:lnTo>
                  <a:lnTo>
                    <a:pt x="348969" y="3077179"/>
                  </a:lnTo>
                  <a:lnTo>
                    <a:pt x="345517" y="3118610"/>
                  </a:lnTo>
                  <a:lnTo>
                    <a:pt x="339470" y="3157728"/>
                  </a:lnTo>
                  <a:lnTo>
                    <a:pt x="364992" y="3158953"/>
                  </a:lnTo>
                  <a:lnTo>
                    <a:pt x="394287" y="3158099"/>
                  </a:lnTo>
                  <a:lnTo>
                    <a:pt x="424463" y="3157060"/>
                  </a:lnTo>
                  <a:lnTo>
                    <a:pt x="452627" y="3157728"/>
                  </a:lnTo>
                  <a:close/>
                </a:path>
              </a:pathLst>
            </a:custGeom>
            <a:ln w="12192">
              <a:solidFill>
                <a:srgbClr val="2E528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0" y="973833"/>
              <a:ext cx="4503420" cy="5884163"/>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object 6"/>
          <p:cNvSpPr txBox="1"/>
          <p:nvPr/>
        </p:nvSpPr>
        <p:spPr>
          <a:xfrm>
            <a:off x="6020561" y="6571284"/>
            <a:ext cx="153670" cy="1625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900" b="0" i="0" u="none" strike="noStrike" kern="1200" cap="none" spc="-5" normalizeH="0" baseline="0" noProof="0" dirty="0">
                <a:ln>
                  <a:noFill/>
                </a:ln>
                <a:solidFill>
                  <a:srgbClr val="050505"/>
                </a:solidFill>
                <a:effectLst/>
                <a:uLnTx/>
                <a:uFillTx/>
                <a:latin typeface="Arial"/>
                <a:ea typeface="+mn-ea"/>
                <a:cs typeface="Arial"/>
              </a:rPr>
              <a:t>25</a:t>
            </a:r>
            <a:endParaRPr kumimoji="0" sz="9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a:spLocks noGrp="1"/>
          </p:cNvSpPr>
          <p:nvPr>
            <p:ph type="title"/>
          </p:nvPr>
        </p:nvSpPr>
        <p:spPr>
          <a:xfrm>
            <a:off x="0" y="109332"/>
            <a:ext cx="12192000" cy="900331"/>
          </a:xfrm>
          <a:prstGeom prst="rect">
            <a:avLst/>
          </a:prstGeom>
          <a:solidFill>
            <a:schemeClr val="accent1">
              <a:lumMod val="75000"/>
            </a:schemeClr>
          </a:solidFill>
        </p:spPr>
        <p:txBody>
          <a:bodyPr vert="horz" wrap="square" lIns="0" tIns="12700" rIns="0" bIns="0" rtlCol="0">
            <a:spAutoFit/>
          </a:bodyPr>
          <a:lstStyle/>
          <a:p>
            <a:pPr marL="12700">
              <a:lnSpc>
                <a:spcPct val="100000"/>
              </a:lnSpc>
              <a:spcBef>
                <a:spcPts val="100"/>
              </a:spcBef>
            </a:pPr>
            <a:r>
              <a:rPr dirty="0">
                <a:solidFill>
                  <a:srgbClr val="FFFFFF"/>
                </a:solidFill>
              </a:rPr>
              <a:t>MER </a:t>
            </a:r>
            <a:r>
              <a:rPr spc="-20" dirty="0">
                <a:solidFill>
                  <a:srgbClr val="FFFFFF"/>
                </a:solidFill>
              </a:rPr>
              <a:t>Indicators </a:t>
            </a:r>
            <a:r>
              <a:rPr spc="-5" dirty="0">
                <a:solidFill>
                  <a:srgbClr val="FFFFFF"/>
                </a:solidFill>
              </a:rPr>
              <a:t>Used </a:t>
            </a:r>
            <a:r>
              <a:rPr spc="-25" dirty="0">
                <a:solidFill>
                  <a:srgbClr val="FFFFFF"/>
                </a:solidFill>
              </a:rPr>
              <a:t>to </a:t>
            </a:r>
            <a:r>
              <a:rPr spc="-15" dirty="0">
                <a:solidFill>
                  <a:srgbClr val="FFFFFF"/>
                </a:solidFill>
              </a:rPr>
              <a:t>Understand</a:t>
            </a:r>
            <a:r>
              <a:rPr spc="-40" dirty="0">
                <a:solidFill>
                  <a:srgbClr val="FFFFFF"/>
                </a:solidFill>
              </a:rPr>
              <a:t> </a:t>
            </a:r>
            <a:r>
              <a:rPr spc="-20" dirty="0">
                <a:solidFill>
                  <a:srgbClr val="FFFFFF"/>
                </a:solidFill>
              </a:rPr>
              <a:t>Retention</a:t>
            </a:r>
          </a:p>
        </p:txBody>
      </p:sp>
      <p:sp>
        <p:nvSpPr>
          <p:cNvPr id="9" name="object 9"/>
          <p:cNvSpPr txBox="1"/>
          <p:nvPr/>
        </p:nvSpPr>
        <p:spPr>
          <a:xfrm>
            <a:off x="7317105" y="1393063"/>
            <a:ext cx="4322445" cy="939800"/>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sz="1500" b="0" i="0" u="none" strike="noStrike" kern="1200" cap="none" spc="-5" normalizeH="0" baseline="0" noProof="0" dirty="0">
                <a:ln>
                  <a:noFill/>
                </a:ln>
                <a:solidFill>
                  <a:prstClr val="black"/>
                </a:solidFill>
                <a:effectLst/>
                <a:uLnTx/>
                <a:uFillTx/>
                <a:latin typeface="Carlito"/>
                <a:ea typeface="+mn-ea"/>
                <a:cs typeface="Carlito"/>
              </a:rPr>
              <a:t>Change </a:t>
            </a:r>
            <a:r>
              <a:rPr kumimoji="0" sz="1500" b="0" i="0" u="none" strike="noStrike" kern="1200" cap="none" spc="0" normalizeH="0" baseline="0" noProof="0" dirty="0">
                <a:ln>
                  <a:noFill/>
                </a:ln>
                <a:solidFill>
                  <a:prstClr val="black"/>
                </a:solidFill>
                <a:effectLst/>
                <a:uLnTx/>
                <a:uFillTx/>
                <a:latin typeface="Carlito"/>
                <a:ea typeface="+mn-ea"/>
                <a:cs typeface="Carlito"/>
              </a:rPr>
              <a:t>in Number </a:t>
            </a:r>
            <a:r>
              <a:rPr kumimoji="0" sz="1500" b="0" i="0" u="none" strike="noStrike" kern="1200" cap="none" spc="-5" normalizeH="0" baseline="0" noProof="0" dirty="0">
                <a:ln>
                  <a:noFill/>
                </a:ln>
                <a:solidFill>
                  <a:prstClr val="black"/>
                </a:solidFill>
                <a:effectLst/>
                <a:uLnTx/>
                <a:uFillTx/>
                <a:latin typeface="Carlito"/>
                <a:ea typeface="+mn-ea"/>
                <a:cs typeface="Carlito"/>
              </a:rPr>
              <a:t>of </a:t>
            </a:r>
            <a:r>
              <a:rPr kumimoji="0" sz="1500" b="0" i="0" u="none" strike="noStrike" kern="1200" cap="none" spc="0" normalizeH="0" baseline="0" noProof="0" dirty="0">
                <a:ln>
                  <a:noFill/>
                </a:ln>
                <a:solidFill>
                  <a:prstClr val="black"/>
                </a:solidFill>
                <a:effectLst/>
                <a:uLnTx/>
                <a:uFillTx/>
                <a:latin typeface="Carlito"/>
                <a:ea typeface="+mn-ea"/>
                <a:cs typeface="Carlito"/>
              </a:rPr>
              <a:t>PLHIV </a:t>
            </a:r>
            <a:r>
              <a:rPr kumimoji="0" sz="1500" b="0" i="0" u="none" strike="noStrike" kern="1200" cap="none" spc="-5" normalizeH="0" baseline="0" noProof="0" dirty="0">
                <a:ln>
                  <a:noFill/>
                </a:ln>
                <a:solidFill>
                  <a:prstClr val="black"/>
                </a:solidFill>
                <a:effectLst/>
                <a:uLnTx/>
                <a:uFillTx/>
                <a:latin typeface="Carlito"/>
                <a:ea typeface="+mn-ea"/>
                <a:cs typeface="Carlito"/>
              </a:rPr>
              <a:t>Currently on</a:t>
            </a:r>
            <a:r>
              <a:rPr kumimoji="0" sz="1500" b="0" i="0" u="none" strike="noStrike" kern="1200" cap="none" spc="-90" normalizeH="0" baseline="0" noProof="0" dirty="0">
                <a:ln>
                  <a:noFill/>
                </a:ln>
                <a:solidFill>
                  <a:prstClr val="black"/>
                </a:solidFill>
                <a:effectLst/>
                <a:uLnTx/>
                <a:uFillTx/>
                <a:latin typeface="Carlito"/>
                <a:ea typeface="+mn-ea"/>
                <a:cs typeface="Carlito"/>
              </a:rPr>
              <a:t> </a:t>
            </a:r>
            <a:r>
              <a:rPr kumimoji="0" sz="1500" b="0" i="0" u="none" strike="noStrike" kern="1200" cap="none" spc="-20" normalizeH="0" baseline="0" noProof="0" dirty="0">
                <a:ln>
                  <a:noFill/>
                </a:ln>
                <a:solidFill>
                  <a:prstClr val="black"/>
                </a:solidFill>
                <a:effectLst/>
                <a:uLnTx/>
                <a:uFillTx/>
                <a:latin typeface="Carlito"/>
                <a:ea typeface="+mn-ea"/>
                <a:cs typeface="Carlito"/>
              </a:rPr>
              <a:t>Treatment</a:t>
            </a:r>
            <a:endParaRPr kumimoji="0" sz="1500" b="0" i="0" u="none" strike="noStrike" kern="1200" cap="none" spc="0" normalizeH="0" baseline="0" noProof="0">
              <a:ln>
                <a:noFill/>
              </a:ln>
              <a:solidFill>
                <a:prstClr val="black"/>
              </a:solidFill>
              <a:effectLst/>
              <a:uLnTx/>
              <a:uFillTx/>
              <a:latin typeface="Carlito"/>
              <a:ea typeface="+mn-ea"/>
              <a:cs typeface="Carlito"/>
            </a:endParaRPr>
          </a:p>
          <a:p>
            <a:pPr marL="254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5" normalizeH="0" baseline="0" noProof="0" dirty="0">
                <a:ln>
                  <a:noFill/>
                </a:ln>
                <a:solidFill>
                  <a:srgbClr val="EC7C30"/>
                </a:solidFill>
                <a:effectLst/>
                <a:uLnTx/>
                <a:uFillTx/>
                <a:latin typeface="Carlito"/>
                <a:ea typeface="+mn-ea"/>
                <a:cs typeface="Carlito"/>
              </a:rPr>
              <a:t>(TX_NET_NEW)</a:t>
            </a:r>
            <a:endParaRPr kumimoji="0" sz="1500" b="0" i="0" u="none" strike="noStrike" kern="1200" cap="none" spc="0" normalizeH="0" baseline="0" noProof="0">
              <a:ln>
                <a:noFill/>
              </a:ln>
              <a:solidFill>
                <a:prstClr val="black"/>
              </a:solidFill>
              <a:effectLst/>
              <a:uLnTx/>
              <a:uFillTx/>
              <a:latin typeface="Carlito"/>
              <a:ea typeface="+mn-ea"/>
              <a:cs typeface="Carlito"/>
            </a:endParaRPr>
          </a:p>
          <a:p>
            <a:pPr marL="12065" marR="5080" lvl="0" indent="0" algn="ctr" defTabSz="914400" rtl="0" eaLnBrk="1" fontAlgn="auto" latinLnBrk="0" hangingPunct="1">
              <a:lnSpc>
                <a:spcPct val="100000"/>
              </a:lnSpc>
              <a:spcBef>
                <a:spcPts val="0"/>
              </a:spcBef>
              <a:spcAft>
                <a:spcPts val="0"/>
              </a:spcAft>
              <a:buClrTx/>
              <a:buSzTx/>
              <a:buFontTx/>
              <a:buNone/>
              <a:tabLst/>
              <a:defRPr/>
            </a:pPr>
            <a:r>
              <a:rPr kumimoji="0" sz="1500" b="0" i="1" u="none" strike="noStrike" kern="1200" cap="none" spc="-15" normalizeH="0" baseline="0" noProof="0" dirty="0">
                <a:ln>
                  <a:noFill/>
                </a:ln>
                <a:solidFill>
                  <a:srgbClr val="C00000"/>
                </a:solidFill>
                <a:effectLst/>
                <a:uLnTx/>
                <a:uFillTx/>
                <a:latin typeface="Carlito"/>
                <a:ea typeface="+mn-ea"/>
                <a:cs typeface="Carlito"/>
              </a:rPr>
              <a:t>By </a:t>
            </a:r>
            <a:r>
              <a:rPr kumimoji="0" sz="1500" b="0" i="1" u="none" strike="noStrike" kern="1200" cap="none" spc="-10" normalizeH="0" baseline="0" noProof="0" dirty="0">
                <a:ln>
                  <a:noFill/>
                </a:ln>
                <a:solidFill>
                  <a:srgbClr val="C00000"/>
                </a:solidFill>
                <a:effectLst/>
                <a:uLnTx/>
                <a:uFillTx/>
                <a:latin typeface="Carlito"/>
                <a:ea typeface="+mn-ea"/>
                <a:cs typeface="Carlito"/>
              </a:rPr>
              <a:t>how </a:t>
            </a:r>
            <a:r>
              <a:rPr kumimoji="0" sz="1500" b="0" i="1" u="none" strike="noStrike" kern="1200" cap="none" spc="0" normalizeH="0" baseline="0" noProof="0" dirty="0">
                <a:ln>
                  <a:noFill/>
                </a:ln>
                <a:solidFill>
                  <a:srgbClr val="C00000"/>
                </a:solidFill>
                <a:effectLst/>
                <a:uLnTx/>
                <a:uFillTx/>
                <a:latin typeface="Carlito"/>
                <a:ea typeface="+mn-ea"/>
                <a:cs typeface="Carlito"/>
              </a:rPr>
              <a:t>much </a:t>
            </a:r>
            <a:r>
              <a:rPr kumimoji="0" sz="1500" b="0" i="1" u="none" strike="noStrike" kern="1200" cap="none" spc="-5" normalizeH="0" baseline="0" noProof="0" dirty="0">
                <a:ln>
                  <a:noFill/>
                </a:ln>
                <a:solidFill>
                  <a:srgbClr val="C00000"/>
                </a:solidFill>
                <a:effectLst/>
                <a:uLnTx/>
                <a:uFillTx/>
                <a:latin typeface="Carlito"/>
                <a:ea typeface="+mn-ea"/>
                <a:cs typeface="Carlito"/>
              </a:rPr>
              <a:t>did </a:t>
            </a:r>
            <a:r>
              <a:rPr kumimoji="0" sz="1500" b="0" i="1" u="none" strike="noStrike" kern="1200" cap="none" spc="0" normalizeH="0" baseline="0" noProof="0" dirty="0">
                <a:ln>
                  <a:noFill/>
                </a:ln>
                <a:solidFill>
                  <a:srgbClr val="C00000"/>
                </a:solidFill>
                <a:effectLst/>
                <a:uLnTx/>
                <a:uFillTx/>
                <a:latin typeface="Carlito"/>
                <a:ea typeface="+mn-ea"/>
                <a:cs typeface="Carlito"/>
              </a:rPr>
              <a:t>the </a:t>
            </a:r>
            <a:r>
              <a:rPr kumimoji="0" sz="1500" b="0" i="1" u="none" strike="noStrike" kern="1200" cap="none" spc="-10" normalizeH="0" baseline="0" noProof="0" dirty="0">
                <a:ln>
                  <a:noFill/>
                </a:ln>
                <a:solidFill>
                  <a:srgbClr val="C00000"/>
                </a:solidFill>
                <a:effectLst/>
                <a:uLnTx/>
                <a:uFillTx/>
                <a:latin typeface="Carlito"/>
                <a:ea typeface="+mn-ea"/>
                <a:cs typeface="Carlito"/>
              </a:rPr>
              <a:t>volume </a:t>
            </a:r>
            <a:r>
              <a:rPr kumimoji="0" sz="1500" b="0" i="1" u="none" strike="noStrike" kern="1200" cap="none" spc="-5" normalizeH="0" baseline="0" noProof="0" dirty="0">
                <a:ln>
                  <a:noFill/>
                </a:ln>
                <a:solidFill>
                  <a:srgbClr val="C00000"/>
                </a:solidFill>
                <a:effectLst/>
                <a:uLnTx/>
                <a:uFillTx/>
                <a:latin typeface="Carlito"/>
                <a:ea typeface="+mn-ea"/>
                <a:cs typeface="Carlito"/>
              </a:rPr>
              <a:t>of our </a:t>
            </a:r>
            <a:r>
              <a:rPr kumimoji="0" sz="1500" b="0" i="1" u="none" strike="noStrike" kern="1200" cap="none" spc="-15" normalizeH="0" baseline="0" noProof="0" dirty="0">
                <a:ln>
                  <a:noFill/>
                </a:ln>
                <a:solidFill>
                  <a:srgbClr val="C00000"/>
                </a:solidFill>
                <a:effectLst/>
                <a:uLnTx/>
                <a:uFillTx/>
                <a:latin typeface="Carlito"/>
                <a:ea typeface="+mn-ea"/>
                <a:cs typeface="Carlito"/>
              </a:rPr>
              <a:t>bucket </a:t>
            </a:r>
            <a:r>
              <a:rPr kumimoji="0" sz="1500" b="0" i="1" u="none" strike="noStrike" kern="1200" cap="none" spc="-5" normalizeH="0" baseline="0" noProof="0" dirty="0">
                <a:ln>
                  <a:noFill/>
                </a:ln>
                <a:solidFill>
                  <a:srgbClr val="C00000"/>
                </a:solidFill>
                <a:effectLst/>
                <a:uLnTx/>
                <a:uFillTx/>
                <a:latin typeface="Carlito"/>
                <a:ea typeface="+mn-ea"/>
                <a:cs typeface="Carlito"/>
              </a:rPr>
              <a:t>change from  one </a:t>
            </a:r>
            <a:r>
              <a:rPr kumimoji="0" sz="1500" b="0" i="1" u="none" strike="noStrike" kern="1200" cap="none" spc="0" normalizeH="0" baseline="0" noProof="0" dirty="0">
                <a:ln>
                  <a:noFill/>
                </a:ln>
                <a:solidFill>
                  <a:srgbClr val="C00000"/>
                </a:solidFill>
                <a:effectLst/>
                <a:uLnTx/>
                <a:uFillTx/>
                <a:latin typeface="Carlito"/>
                <a:ea typeface="+mn-ea"/>
                <a:cs typeface="Carlito"/>
              </a:rPr>
              <a:t>time </a:t>
            </a:r>
            <a:r>
              <a:rPr kumimoji="0" sz="1500" b="0" i="1" u="none" strike="noStrike" kern="1200" cap="none" spc="-10" normalizeH="0" baseline="0" noProof="0" dirty="0">
                <a:ln>
                  <a:noFill/>
                </a:ln>
                <a:solidFill>
                  <a:srgbClr val="C00000"/>
                </a:solidFill>
                <a:effectLst/>
                <a:uLnTx/>
                <a:uFillTx/>
                <a:latin typeface="Carlito"/>
                <a:ea typeface="+mn-ea"/>
                <a:cs typeface="Carlito"/>
              </a:rPr>
              <a:t>point </a:t>
            </a:r>
            <a:r>
              <a:rPr kumimoji="0" sz="1500" b="0" i="1" u="none" strike="noStrike" kern="1200" cap="none" spc="-15" normalizeH="0" baseline="0" noProof="0" dirty="0">
                <a:ln>
                  <a:noFill/>
                </a:ln>
                <a:solidFill>
                  <a:srgbClr val="C00000"/>
                </a:solidFill>
                <a:effectLst/>
                <a:uLnTx/>
                <a:uFillTx/>
                <a:latin typeface="Carlito"/>
                <a:ea typeface="+mn-ea"/>
                <a:cs typeface="Carlito"/>
              </a:rPr>
              <a:t>to</a:t>
            </a:r>
            <a:r>
              <a:rPr kumimoji="0" sz="1500" b="0" i="1" u="none" strike="noStrike" kern="1200" cap="none" spc="5" normalizeH="0" baseline="0" noProof="0" dirty="0">
                <a:ln>
                  <a:noFill/>
                </a:ln>
                <a:solidFill>
                  <a:srgbClr val="C00000"/>
                </a:solidFill>
                <a:effectLst/>
                <a:uLnTx/>
                <a:uFillTx/>
                <a:latin typeface="Carlito"/>
                <a:ea typeface="+mn-ea"/>
                <a:cs typeface="Carlito"/>
              </a:rPr>
              <a:t> </a:t>
            </a:r>
            <a:r>
              <a:rPr kumimoji="0" sz="1500" b="0" i="1" u="none" strike="noStrike" kern="1200" cap="none" spc="-10" normalizeH="0" baseline="0" noProof="0" dirty="0">
                <a:ln>
                  <a:noFill/>
                </a:ln>
                <a:solidFill>
                  <a:srgbClr val="C00000"/>
                </a:solidFill>
                <a:effectLst/>
                <a:uLnTx/>
                <a:uFillTx/>
                <a:latin typeface="Carlito"/>
                <a:ea typeface="+mn-ea"/>
                <a:cs typeface="Carlito"/>
              </a:rPr>
              <a:t>another?</a:t>
            </a:r>
            <a:endParaRPr kumimoji="0" sz="1500" b="0" i="0" u="none" strike="noStrike" kern="1200" cap="none" spc="0" normalizeH="0" baseline="0" noProof="0">
              <a:ln>
                <a:noFill/>
              </a:ln>
              <a:solidFill>
                <a:prstClr val="black"/>
              </a:solidFill>
              <a:effectLst/>
              <a:uLnTx/>
              <a:uFillTx/>
              <a:latin typeface="Carlito"/>
              <a:ea typeface="+mn-ea"/>
              <a:cs typeface="Carlito"/>
            </a:endParaRPr>
          </a:p>
        </p:txBody>
      </p:sp>
      <p:grpSp>
        <p:nvGrpSpPr>
          <p:cNvPr id="10" name="object 10"/>
          <p:cNvGrpSpPr/>
          <p:nvPr/>
        </p:nvGrpSpPr>
        <p:grpSpPr>
          <a:xfrm>
            <a:off x="7309268" y="2388107"/>
            <a:ext cx="4556760" cy="3181985"/>
            <a:chOff x="7309268" y="2388107"/>
            <a:chExt cx="4556760" cy="3181985"/>
          </a:xfrm>
        </p:grpSpPr>
        <p:sp>
          <p:nvSpPr>
            <p:cNvPr id="11" name="object 11"/>
            <p:cNvSpPr/>
            <p:nvPr/>
          </p:nvSpPr>
          <p:spPr>
            <a:xfrm>
              <a:off x="7309268" y="2485813"/>
              <a:ext cx="1360602" cy="137124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10399894" y="4130346"/>
              <a:ext cx="1365183" cy="1371013"/>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10340339" y="2388107"/>
              <a:ext cx="1525524" cy="152857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7309268" y="4198789"/>
              <a:ext cx="1360602" cy="137124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8959595" y="2775203"/>
              <a:ext cx="1381125" cy="791210"/>
            </a:xfrm>
            <a:custGeom>
              <a:avLst/>
              <a:gdLst/>
              <a:ahLst/>
              <a:cxnLst/>
              <a:rect l="l" t="t" r="r" b="b"/>
              <a:pathLst>
                <a:path w="1381125" h="791210">
                  <a:moveTo>
                    <a:pt x="985265" y="0"/>
                  </a:moveTo>
                  <a:lnTo>
                    <a:pt x="985265" y="197738"/>
                  </a:lnTo>
                  <a:lnTo>
                    <a:pt x="0" y="197738"/>
                  </a:lnTo>
                  <a:lnTo>
                    <a:pt x="0" y="593217"/>
                  </a:lnTo>
                  <a:lnTo>
                    <a:pt x="985265" y="593217"/>
                  </a:lnTo>
                  <a:lnTo>
                    <a:pt x="985265" y="790956"/>
                  </a:lnTo>
                  <a:lnTo>
                    <a:pt x="1380744" y="395478"/>
                  </a:lnTo>
                  <a:lnTo>
                    <a:pt x="985265" y="0"/>
                  </a:lnTo>
                  <a:close/>
                </a:path>
              </a:pathLst>
            </a:custGeom>
            <a:solidFill>
              <a:srgbClr val="6FAC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8959595" y="2775203"/>
              <a:ext cx="1381125" cy="791210"/>
            </a:xfrm>
            <a:custGeom>
              <a:avLst/>
              <a:gdLst/>
              <a:ahLst/>
              <a:cxnLst/>
              <a:rect l="l" t="t" r="r" b="b"/>
              <a:pathLst>
                <a:path w="1381125" h="791210">
                  <a:moveTo>
                    <a:pt x="0" y="197738"/>
                  </a:moveTo>
                  <a:lnTo>
                    <a:pt x="985265" y="197738"/>
                  </a:lnTo>
                  <a:lnTo>
                    <a:pt x="985265" y="0"/>
                  </a:lnTo>
                  <a:lnTo>
                    <a:pt x="1380744" y="395478"/>
                  </a:lnTo>
                  <a:lnTo>
                    <a:pt x="985265" y="790956"/>
                  </a:lnTo>
                  <a:lnTo>
                    <a:pt x="985265" y="593217"/>
                  </a:lnTo>
                  <a:lnTo>
                    <a:pt x="0" y="593217"/>
                  </a:lnTo>
                  <a:lnTo>
                    <a:pt x="0" y="197738"/>
                  </a:lnTo>
                  <a:close/>
                </a:path>
              </a:pathLst>
            </a:custGeom>
            <a:ln w="12192">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object 17"/>
          <p:cNvSpPr txBox="1"/>
          <p:nvPr/>
        </p:nvSpPr>
        <p:spPr>
          <a:xfrm>
            <a:off x="9151746" y="3006597"/>
            <a:ext cx="80010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Net</a:t>
            </a:r>
            <a:r>
              <a:rPr kumimoji="0" sz="1800" b="0" i="0" u="none" strike="noStrike" kern="1200" cap="none" spc="-75"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gain</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grpSp>
        <p:nvGrpSpPr>
          <p:cNvPr id="18" name="object 18"/>
          <p:cNvGrpSpPr/>
          <p:nvPr/>
        </p:nvGrpSpPr>
        <p:grpSpPr>
          <a:xfrm>
            <a:off x="8953245" y="4484878"/>
            <a:ext cx="1393825" cy="802640"/>
            <a:chOff x="8953245" y="4484878"/>
            <a:chExt cx="1393825" cy="802640"/>
          </a:xfrm>
        </p:grpSpPr>
        <p:sp>
          <p:nvSpPr>
            <p:cNvPr id="19" name="object 19"/>
            <p:cNvSpPr/>
            <p:nvPr/>
          </p:nvSpPr>
          <p:spPr>
            <a:xfrm>
              <a:off x="8959595" y="4491228"/>
              <a:ext cx="1381125" cy="789940"/>
            </a:xfrm>
            <a:custGeom>
              <a:avLst/>
              <a:gdLst/>
              <a:ahLst/>
              <a:cxnLst/>
              <a:rect l="l" t="t" r="r" b="b"/>
              <a:pathLst>
                <a:path w="1381125" h="789939">
                  <a:moveTo>
                    <a:pt x="986027" y="0"/>
                  </a:moveTo>
                  <a:lnTo>
                    <a:pt x="986027" y="197358"/>
                  </a:lnTo>
                  <a:lnTo>
                    <a:pt x="0" y="197358"/>
                  </a:lnTo>
                  <a:lnTo>
                    <a:pt x="0" y="592074"/>
                  </a:lnTo>
                  <a:lnTo>
                    <a:pt x="986027" y="592074"/>
                  </a:lnTo>
                  <a:lnTo>
                    <a:pt x="986027" y="789432"/>
                  </a:lnTo>
                  <a:lnTo>
                    <a:pt x="1380744" y="394716"/>
                  </a:lnTo>
                  <a:lnTo>
                    <a:pt x="986027" y="0"/>
                  </a:lnTo>
                  <a:close/>
                </a:path>
              </a:pathLst>
            </a:custGeom>
            <a:solidFill>
              <a:srgbClr val="FF50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8959595" y="4491228"/>
              <a:ext cx="1381125" cy="789940"/>
            </a:xfrm>
            <a:custGeom>
              <a:avLst/>
              <a:gdLst/>
              <a:ahLst/>
              <a:cxnLst/>
              <a:rect l="l" t="t" r="r" b="b"/>
              <a:pathLst>
                <a:path w="1381125" h="789939">
                  <a:moveTo>
                    <a:pt x="0" y="197358"/>
                  </a:moveTo>
                  <a:lnTo>
                    <a:pt x="986027" y="197358"/>
                  </a:lnTo>
                  <a:lnTo>
                    <a:pt x="986027" y="0"/>
                  </a:lnTo>
                  <a:lnTo>
                    <a:pt x="1380744" y="394716"/>
                  </a:lnTo>
                  <a:lnTo>
                    <a:pt x="986027" y="789432"/>
                  </a:lnTo>
                  <a:lnTo>
                    <a:pt x="986027" y="592074"/>
                  </a:lnTo>
                  <a:lnTo>
                    <a:pt x="0" y="592074"/>
                  </a:lnTo>
                  <a:lnTo>
                    <a:pt x="0" y="197358"/>
                  </a:lnTo>
                  <a:close/>
                </a:path>
              </a:pathLst>
            </a:custGeom>
            <a:ln w="12192">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object 21"/>
          <p:cNvSpPr txBox="1"/>
          <p:nvPr/>
        </p:nvSpPr>
        <p:spPr>
          <a:xfrm>
            <a:off x="9168510" y="4721428"/>
            <a:ext cx="765810" cy="30035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Net</a:t>
            </a:r>
            <a:r>
              <a:rPr kumimoji="0" sz="1800" b="0" i="0" u="none" strike="noStrike" kern="1200" cap="none" spc="-60"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loss</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22" name="object 22"/>
          <p:cNvSpPr txBox="1"/>
          <p:nvPr/>
        </p:nvSpPr>
        <p:spPr>
          <a:xfrm>
            <a:off x="4604130" y="2792730"/>
            <a:ext cx="2309495" cy="2465070"/>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10" normalizeH="0" baseline="0" noProof="0" dirty="0">
                <a:ln>
                  <a:noFill/>
                </a:ln>
                <a:solidFill>
                  <a:prstClr val="black"/>
                </a:solidFill>
                <a:effectLst/>
                <a:uLnTx/>
                <a:uFillTx/>
                <a:latin typeface="Carlito"/>
                <a:ea typeface="+mn-ea"/>
                <a:cs typeface="Carlito"/>
              </a:rPr>
              <a:t>Most recent </a:t>
            </a:r>
            <a:r>
              <a:rPr kumimoji="0" sz="2000" b="0" i="0" u="none" strike="noStrike" kern="1200" cap="none" spc="-5" normalizeH="0" baseline="0" noProof="0" dirty="0">
                <a:ln>
                  <a:noFill/>
                </a:ln>
                <a:solidFill>
                  <a:prstClr val="black"/>
                </a:solidFill>
                <a:effectLst/>
                <a:uLnTx/>
                <a:uFillTx/>
                <a:latin typeface="Carlito"/>
                <a:ea typeface="+mn-ea"/>
                <a:cs typeface="Carlito"/>
              </a:rPr>
              <a:t>additions  </a:t>
            </a:r>
            <a:r>
              <a:rPr kumimoji="0" sz="2000" b="0" i="0" u="none" strike="noStrike" kern="1200" cap="none" spc="-15" normalizeH="0" baseline="0" noProof="0" dirty="0">
                <a:ln>
                  <a:noFill/>
                </a:ln>
                <a:solidFill>
                  <a:prstClr val="black"/>
                </a:solidFill>
                <a:effectLst/>
                <a:uLnTx/>
                <a:uFillTx/>
                <a:latin typeface="Carlito"/>
                <a:ea typeface="+mn-ea"/>
                <a:cs typeface="Carlito"/>
              </a:rPr>
              <a:t>to </a:t>
            </a:r>
            <a:r>
              <a:rPr kumimoji="0" sz="2000" b="0" i="0" u="none" strike="noStrike" kern="1200" cap="none" spc="5" normalizeH="0" baseline="0" noProof="0" dirty="0">
                <a:ln>
                  <a:noFill/>
                </a:ln>
                <a:solidFill>
                  <a:prstClr val="black"/>
                </a:solidFill>
                <a:effectLst/>
                <a:uLnTx/>
                <a:uFillTx/>
                <a:latin typeface="Carlito"/>
                <a:ea typeface="+mn-ea"/>
                <a:cs typeface="Carlito"/>
              </a:rPr>
              <a:t>MER </a:t>
            </a:r>
            <a:r>
              <a:rPr kumimoji="0" sz="2000" b="0" i="0" u="none" strike="noStrike" kern="1200" cap="none" spc="-10" normalizeH="0" baseline="0" noProof="0" dirty="0">
                <a:ln>
                  <a:noFill/>
                </a:ln>
                <a:solidFill>
                  <a:prstClr val="black"/>
                </a:solidFill>
                <a:effectLst/>
                <a:uLnTx/>
                <a:uFillTx/>
                <a:latin typeface="Carlito"/>
                <a:ea typeface="+mn-ea"/>
                <a:cs typeface="Carlito"/>
              </a:rPr>
              <a:t>are </a:t>
            </a:r>
            <a:r>
              <a:rPr kumimoji="0" sz="2000" b="0" i="0" u="none" strike="noStrike" kern="1200" cap="none" spc="0" normalizeH="0" baseline="0" noProof="0" dirty="0">
                <a:ln>
                  <a:noFill/>
                </a:ln>
                <a:solidFill>
                  <a:prstClr val="black"/>
                </a:solidFill>
                <a:effectLst/>
                <a:uLnTx/>
                <a:uFillTx/>
                <a:latin typeface="Carlito"/>
                <a:ea typeface="+mn-ea"/>
                <a:cs typeface="Carlito"/>
              </a:rPr>
              <a:t>included  </a:t>
            </a:r>
            <a:r>
              <a:rPr kumimoji="0" sz="2000" b="0" i="0" u="none" strike="noStrike" kern="1200" cap="none" spc="-15" normalizeH="0" baseline="0" noProof="0" dirty="0">
                <a:ln>
                  <a:noFill/>
                </a:ln>
                <a:solidFill>
                  <a:prstClr val="black"/>
                </a:solidFill>
                <a:effectLst/>
                <a:uLnTx/>
                <a:uFillTx/>
                <a:latin typeface="Carlito"/>
                <a:ea typeface="+mn-ea"/>
                <a:cs typeface="Carlito"/>
              </a:rPr>
              <a:t>to </a:t>
            </a:r>
            <a:r>
              <a:rPr kumimoji="0" sz="2000" b="0" i="0" u="none" strike="noStrike" kern="1200" cap="none" spc="-5" normalizeH="0" baseline="0" noProof="0" dirty="0">
                <a:ln>
                  <a:noFill/>
                </a:ln>
                <a:solidFill>
                  <a:prstClr val="black"/>
                </a:solidFill>
                <a:effectLst/>
                <a:uLnTx/>
                <a:uFillTx/>
                <a:latin typeface="Carlito"/>
                <a:ea typeface="+mn-ea"/>
                <a:cs typeface="Carlito"/>
              </a:rPr>
              <a:t>help us </a:t>
            </a:r>
            <a:r>
              <a:rPr kumimoji="0" sz="2000" b="0" i="0" u="none" strike="noStrike" kern="1200" cap="none" spc="-10" normalizeH="0" baseline="0" noProof="0" dirty="0">
                <a:ln>
                  <a:noFill/>
                </a:ln>
                <a:solidFill>
                  <a:prstClr val="black"/>
                </a:solidFill>
                <a:effectLst/>
                <a:uLnTx/>
                <a:uFillTx/>
                <a:latin typeface="Carlito"/>
                <a:ea typeface="+mn-ea"/>
                <a:cs typeface="Carlito"/>
              </a:rPr>
              <a:t>better  understand</a:t>
            </a:r>
            <a:r>
              <a:rPr kumimoji="0" sz="2000" b="0" i="0" u="none" strike="noStrike" kern="1200" cap="none" spc="-75" normalizeH="0" baseline="0" noProof="0" dirty="0">
                <a:ln>
                  <a:noFill/>
                </a:ln>
                <a:solidFill>
                  <a:prstClr val="black"/>
                </a:solidFill>
                <a:effectLst/>
                <a:uLnTx/>
                <a:uFillTx/>
                <a:latin typeface="Carlito"/>
                <a:ea typeface="+mn-ea"/>
                <a:cs typeface="Carlito"/>
              </a:rPr>
              <a:t> </a:t>
            </a:r>
            <a:r>
              <a:rPr kumimoji="0" sz="2000" b="0" i="0" u="none" strike="noStrike" kern="1200" cap="none" spc="-10" normalizeH="0" baseline="0" noProof="0" dirty="0">
                <a:ln>
                  <a:noFill/>
                </a:ln>
                <a:solidFill>
                  <a:prstClr val="black"/>
                </a:solidFill>
                <a:effectLst/>
                <a:uLnTx/>
                <a:uFillTx/>
                <a:latin typeface="Carlito"/>
                <a:ea typeface="+mn-ea"/>
                <a:cs typeface="Carlito"/>
              </a:rPr>
              <a:t>treatment  </a:t>
            </a:r>
            <a:r>
              <a:rPr kumimoji="0" sz="2000" b="0" i="0" u="none" strike="noStrike" kern="1200" cap="none" spc="-15" normalizeH="0" baseline="0" noProof="0" dirty="0">
                <a:ln>
                  <a:noFill/>
                </a:ln>
                <a:solidFill>
                  <a:prstClr val="black"/>
                </a:solidFill>
                <a:effectLst/>
                <a:uLnTx/>
                <a:uFillTx/>
                <a:latin typeface="Carlito"/>
                <a:ea typeface="+mn-ea"/>
                <a:cs typeface="Carlito"/>
              </a:rPr>
              <a:t>program </a:t>
            </a:r>
            <a:r>
              <a:rPr kumimoji="0" sz="2000" b="0" i="0" u="none" strike="noStrike" kern="1200" cap="none" spc="-10" normalizeH="0" baseline="0" noProof="0" dirty="0">
                <a:ln>
                  <a:noFill/>
                </a:ln>
                <a:solidFill>
                  <a:prstClr val="black"/>
                </a:solidFill>
                <a:effectLst/>
                <a:uLnTx/>
                <a:uFillTx/>
                <a:latin typeface="Carlito"/>
                <a:ea typeface="+mn-ea"/>
                <a:cs typeface="Carlito"/>
              </a:rPr>
              <a:t>growth  </a:t>
            </a:r>
            <a:r>
              <a:rPr kumimoji="0" sz="2000" b="0" i="0" u="none" strike="noStrike" kern="1200" cap="none" spc="-5" normalizeH="0" baseline="0" noProof="0" dirty="0">
                <a:ln>
                  <a:noFill/>
                </a:ln>
                <a:solidFill>
                  <a:prstClr val="black"/>
                </a:solidFill>
                <a:effectLst/>
                <a:uLnTx/>
                <a:uFillTx/>
                <a:latin typeface="Carlito"/>
                <a:ea typeface="+mn-ea"/>
                <a:cs typeface="Carlito"/>
              </a:rPr>
              <a:t>(TX_NET_NEW)</a:t>
            </a:r>
            <a:r>
              <a:rPr kumimoji="0" sz="2000" b="0" i="0" u="none" strike="noStrike" kern="1200" cap="none" spc="-50" normalizeH="0" baseline="0" noProof="0" dirty="0">
                <a:ln>
                  <a:noFill/>
                </a:ln>
                <a:solidFill>
                  <a:prstClr val="black"/>
                </a:solidFill>
                <a:effectLst/>
                <a:uLnTx/>
                <a:uFillTx/>
                <a:latin typeface="Carlito"/>
                <a:ea typeface="+mn-ea"/>
                <a:cs typeface="Carlito"/>
              </a:rPr>
              <a:t> </a:t>
            </a:r>
            <a:r>
              <a:rPr kumimoji="0" sz="2000" b="0" i="0" u="none" strike="noStrike" kern="1200" cap="none" spc="-15" normalizeH="0" baseline="0" noProof="0" dirty="0">
                <a:ln>
                  <a:noFill/>
                </a:ln>
                <a:solidFill>
                  <a:prstClr val="black"/>
                </a:solidFill>
                <a:effectLst/>
                <a:uLnTx/>
                <a:uFillTx/>
                <a:latin typeface="Carlito"/>
                <a:ea typeface="+mn-ea"/>
                <a:cs typeface="Carlito"/>
              </a:rPr>
              <a:t>to</a:t>
            </a:r>
            <a:endParaRPr kumimoji="0" sz="2000" b="0" i="0" u="none" strike="noStrike" kern="1200" cap="none" spc="0" normalizeH="0" baseline="0" noProof="0" dirty="0">
              <a:ln>
                <a:noFill/>
              </a:ln>
              <a:solidFill>
                <a:prstClr val="black"/>
              </a:solidFill>
              <a:effectLst/>
              <a:uLnTx/>
              <a:uFillTx/>
              <a:latin typeface="Carlito"/>
              <a:ea typeface="+mn-ea"/>
              <a:cs typeface="Carlito"/>
            </a:endParaRPr>
          </a:p>
          <a:p>
            <a:pPr marL="12700" marR="2413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10" normalizeH="0" baseline="0" noProof="0" dirty="0">
                <a:ln>
                  <a:noFill/>
                </a:ln>
                <a:solidFill>
                  <a:prstClr val="black"/>
                </a:solidFill>
                <a:effectLst/>
                <a:uLnTx/>
                <a:uFillTx/>
                <a:latin typeface="Carlito"/>
                <a:ea typeface="+mn-ea"/>
                <a:cs typeface="Carlito"/>
              </a:rPr>
              <a:t>accelerate</a:t>
            </a:r>
            <a:r>
              <a:rPr kumimoji="0" sz="2000" b="0" i="0" u="none" strike="noStrike" kern="1200" cap="none" spc="-45" normalizeH="0" baseline="0" noProof="0" dirty="0">
                <a:ln>
                  <a:noFill/>
                </a:ln>
                <a:solidFill>
                  <a:prstClr val="black"/>
                </a:solidFill>
                <a:effectLst/>
                <a:uLnTx/>
                <a:uFillTx/>
                <a:latin typeface="Carlito"/>
                <a:ea typeface="+mn-ea"/>
                <a:cs typeface="Carlito"/>
              </a:rPr>
              <a:t> </a:t>
            </a:r>
            <a:r>
              <a:rPr kumimoji="0" sz="2000" b="0" i="0" u="none" strike="noStrike" kern="1200" cap="none" spc="-10" normalizeH="0" baseline="0" noProof="0" dirty="0">
                <a:ln>
                  <a:noFill/>
                </a:ln>
                <a:solidFill>
                  <a:prstClr val="black"/>
                </a:solidFill>
                <a:effectLst/>
                <a:uLnTx/>
                <a:uFillTx/>
                <a:latin typeface="Carlito"/>
                <a:ea typeface="+mn-ea"/>
                <a:cs typeface="Carlito"/>
              </a:rPr>
              <a:t>attainment  </a:t>
            </a:r>
            <a:r>
              <a:rPr kumimoji="0" sz="2000" b="0" i="0" u="none" strike="noStrike" kern="1200" cap="none" spc="-5" normalizeH="0" baseline="0" noProof="0" dirty="0">
                <a:ln>
                  <a:noFill/>
                </a:ln>
                <a:solidFill>
                  <a:prstClr val="black"/>
                </a:solidFill>
                <a:effectLst/>
                <a:uLnTx/>
                <a:uFillTx/>
                <a:latin typeface="Carlito"/>
                <a:ea typeface="+mn-ea"/>
                <a:cs typeface="Carlito"/>
              </a:rPr>
              <a:t>of </a:t>
            </a:r>
            <a:r>
              <a:rPr kumimoji="0" sz="2000" b="0" i="0" u="none" strike="noStrike" kern="1200" cap="none" spc="0" normalizeH="0" baseline="0" noProof="0" dirty="0">
                <a:ln>
                  <a:noFill/>
                </a:ln>
                <a:solidFill>
                  <a:prstClr val="black"/>
                </a:solidFill>
                <a:effectLst/>
                <a:uLnTx/>
                <a:uFillTx/>
                <a:latin typeface="Carlito"/>
                <a:ea typeface="+mn-ea"/>
                <a:cs typeface="Carlito"/>
              </a:rPr>
              <a:t>the </a:t>
            </a:r>
            <a:r>
              <a:rPr kumimoji="0" sz="2000" b="1" i="0" u="none" strike="noStrike" kern="1200" cap="none" spc="0" normalizeH="0" baseline="0" noProof="0" dirty="0">
                <a:ln>
                  <a:noFill/>
                </a:ln>
                <a:solidFill>
                  <a:srgbClr val="C00000"/>
                </a:solidFill>
                <a:effectLst/>
                <a:uLnTx/>
                <a:uFillTx/>
                <a:latin typeface="Carlito"/>
                <a:ea typeface="+mn-ea"/>
                <a:cs typeface="Carlito"/>
              </a:rPr>
              <a:t>95-95-95</a:t>
            </a:r>
            <a:r>
              <a:rPr kumimoji="0" sz="2000" b="1" i="0" u="none" strike="noStrike" kern="1200" cap="none" spc="-110" normalizeH="0" baseline="0" noProof="0" dirty="0">
                <a:ln>
                  <a:noFill/>
                </a:ln>
                <a:solidFill>
                  <a:srgbClr val="C00000"/>
                </a:solidFill>
                <a:effectLst/>
                <a:uLnTx/>
                <a:uFillTx/>
                <a:latin typeface="Carlito"/>
                <a:ea typeface="+mn-ea"/>
                <a:cs typeface="Carlito"/>
              </a:rPr>
              <a:t> </a:t>
            </a:r>
            <a:r>
              <a:rPr kumimoji="0" sz="2000" b="0" i="0" u="none" strike="noStrike" kern="1200" cap="none" spc="-5" normalizeH="0" baseline="0" noProof="0" dirty="0">
                <a:ln>
                  <a:noFill/>
                </a:ln>
                <a:solidFill>
                  <a:prstClr val="black"/>
                </a:solidFill>
                <a:effectLst/>
                <a:uLnTx/>
                <a:uFillTx/>
                <a:latin typeface="Carlito"/>
                <a:ea typeface="+mn-ea"/>
                <a:cs typeface="Carlito"/>
              </a:rPr>
              <a:t>goals</a:t>
            </a:r>
            <a:endParaRPr kumimoji="0" sz="2000" b="0" i="0" u="none" strike="noStrike" kern="1200" cap="none" spc="0" normalizeH="0" baseline="0" noProof="0" dirty="0">
              <a:ln>
                <a:noFill/>
              </a:ln>
              <a:solidFill>
                <a:prstClr val="black"/>
              </a:solidFill>
              <a:effectLst/>
              <a:uLnTx/>
              <a:uFillTx/>
              <a:latin typeface="Carlito"/>
              <a:ea typeface="+mn-ea"/>
              <a:cs typeface="Carlito"/>
            </a:endParaRPr>
          </a:p>
        </p:txBody>
      </p:sp>
      <p:grpSp>
        <p:nvGrpSpPr>
          <p:cNvPr id="23" name="object 23"/>
          <p:cNvGrpSpPr/>
          <p:nvPr/>
        </p:nvGrpSpPr>
        <p:grpSpPr>
          <a:xfrm>
            <a:off x="5624195" y="1800986"/>
            <a:ext cx="1426210" cy="883919"/>
            <a:chOff x="5624195" y="1800986"/>
            <a:chExt cx="1426210" cy="883919"/>
          </a:xfrm>
        </p:grpSpPr>
        <p:sp>
          <p:nvSpPr>
            <p:cNvPr id="24" name="object 24"/>
            <p:cNvSpPr/>
            <p:nvPr/>
          </p:nvSpPr>
          <p:spPr>
            <a:xfrm>
              <a:off x="5630545" y="1807336"/>
              <a:ext cx="1413510" cy="871219"/>
            </a:xfrm>
            <a:custGeom>
              <a:avLst/>
              <a:gdLst/>
              <a:ahLst/>
              <a:cxnLst/>
              <a:rect l="l" t="t" r="r" b="b"/>
              <a:pathLst>
                <a:path w="1413509" h="871219">
                  <a:moveTo>
                    <a:pt x="1056512" y="0"/>
                  </a:moveTo>
                  <a:lnTo>
                    <a:pt x="1112011" y="122809"/>
                  </a:lnTo>
                  <a:lnTo>
                    <a:pt x="0" y="625601"/>
                  </a:lnTo>
                  <a:lnTo>
                    <a:pt x="110997" y="871220"/>
                  </a:lnTo>
                  <a:lnTo>
                    <a:pt x="1223009" y="368426"/>
                  </a:lnTo>
                  <a:lnTo>
                    <a:pt x="1278508" y="491236"/>
                  </a:lnTo>
                  <a:lnTo>
                    <a:pt x="1413128" y="134620"/>
                  </a:lnTo>
                  <a:lnTo>
                    <a:pt x="1056512" y="0"/>
                  </a:lnTo>
                  <a:close/>
                </a:path>
              </a:pathLst>
            </a:custGeom>
            <a:solidFill>
              <a:srgbClr val="FFC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5630545" y="1807336"/>
              <a:ext cx="1413510" cy="871219"/>
            </a:xfrm>
            <a:custGeom>
              <a:avLst/>
              <a:gdLst/>
              <a:ahLst/>
              <a:cxnLst/>
              <a:rect l="l" t="t" r="r" b="b"/>
              <a:pathLst>
                <a:path w="1413509" h="871219">
                  <a:moveTo>
                    <a:pt x="1056512" y="0"/>
                  </a:moveTo>
                  <a:lnTo>
                    <a:pt x="1413128" y="134620"/>
                  </a:lnTo>
                  <a:lnTo>
                    <a:pt x="1278508" y="491236"/>
                  </a:lnTo>
                  <a:lnTo>
                    <a:pt x="1223009" y="368426"/>
                  </a:lnTo>
                  <a:lnTo>
                    <a:pt x="110997" y="871220"/>
                  </a:lnTo>
                  <a:lnTo>
                    <a:pt x="0" y="625601"/>
                  </a:lnTo>
                  <a:lnTo>
                    <a:pt x="1112011" y="122809"/>
                  </a:lnTo>
                  <a:lnTo>
                    <a:pt x="1056512" y="0"/>
                  </a:lnTo>
                  <a:close/>
                </a:path>
              </a:pathLst>
            </a:custGeom>
            <a:ln w="127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339839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4963A-3C91-4623-84FB-510834760991}"/>
              </a:ext>
            </a:extLst>
          </p:cNvPr>
          <p:cNvSpPr>
            <a:spLocks noGrp="1"/>
          </p:cNvSpPr>
          <p:nvPr>
            <p:ph type="title"/>
          </p:nvPr>
        </p:nvSpPr>
        <p:spPr>
          <a:solidFill>
            <a:schemeClr val="accent1">
              <a:lumMod val="75000"/>
            </a:schemeClr>
          </a:solidFill>
        </p:spPr>
        <p:txBody>
          <a:bodyPr>
            <a:normAutofit/>
          </a:bodyPr>
          <a:lstStyle/>
          <a:p>
            <a:pPr algn="ctr"/>
            <a:r>
              <a:rPr lang="en-US"/>
              <a:t>DSD TX_NET_NEW Waterfall Analysis (Q3-Q4)</a:t>
            </a:r>
          </a:p>
        </p:txBody>
      </p:sp>
      <p:graphicFrame>
        <p:nvGraphicFramePr>
          <p:cNvPr id="4" name="Chart 3">
            <a:extLst>
              <a:ext uri="{FF2B5EF4-FFF2-40B4-BE49-F238E27FC236}">
                <a16:creationId xmlns:a16="http://schemas.microsoft.com/office/drawing/2014/main" id="{D9470529-C8CB-4F16-A7E0-DA5F2300493B}"/>
              </a:ext>
            </a:extLst>
          </p:cNvPr>
          <p:cNvGraphicFramePr>
            <a:graphicFrameLocks/>
          </p:cNvGraphicFramePr>
          <p:nvPr/>
        </p:nvGraphicFramePr>
        <p:xfrm>
          <a:off x="168605" y="900332"/>
          <a:ext cx="11842419" cy="54392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1212924"/>
      </p:ext>
    </p:extLst>
  </p:cSld>
  <p:clrMapOvr>
    <a:masterClrMapping/>
  </p:clrMapOvr>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09A72C-F0F0-1EBF-F062-664DFF62B784}"/>
              </a:ext>
            </a:extLst>
          </p:cNvPr>
          <p:cNvSpPr>
            <a:spLocks noGrp="1"/>
          </p:cNvSpPr>
          <p:nvPr>
            <p:ph type="title"/>
          </p:nvPr>
        </p:nvSpPr>
        <p:spPr>
          <a:xfrm>
            <a:off x="466722" y="586855"/>
            <a:ext cx="3201366" cy="3387497"/>
          </a:xfrm>
        </p:spPr>
        <p:txBody>
          <a:bodyPr anchor="b">
            <a:normAutofit/>
          </a:bodyPr>
          <a:lstStyle/>
          <a:p>
            <a:pPr algn="r"/>
            <a:r>
              <a:rPr lang="en-ZW" sz="4000">
                <a:solidFill>
                  <a:srgbClr val="FFFFFF"/>
                </a:solidFill>
              </a:rPr>
              <a:t>Progress of the presented Case</a:t>
            </a:r>
          </a:p>
        </p:txBody>
      </p:sp>
      <p:sp>
        <p:nvSpPr>
          <p:cNvPr id="3" name="Content Placeholder 2">
            <a:extLst>
              <a:ext uri="{FF2B5EF4-FFF2-40B4-BE49-F238E27FC236}">
                <a16:creationId xmlns:a16="http://schemas.microsoft.com/office/drawing/2014/main" id="{CA905212-55D0-31C6-DD24-B800CA3B74D3}"/>
              </a:ext>
            </a:extLst>
          </p:cNvPr>
          <p:cNvSpPr>
            <a:spLocks noGrp="1"/>
          </p:cNvSpPr>
          <p:nvPr>
            <p:ph idx="1"/>
          </p:nvPr>
        </p:nvSpPr>
        <p:spPr>
          <a:xfrm>
            <a:off x="4810259" y="649480"/>
            <a:ext cx="6555347" cy="5546047"/>
          </a:xfrm>
        </p:spPr>
        <p:txBody>
          <a:bodyPr anchor="ctr">
            <a:normAutofit/>
          </a:bodyPr>
          <a:lstStyle/>
          <a:p>
            <a:r>
              <a:rPr lang="en-ZW" sz="2000" dirty="0"/>
              <a:t>MM was tracked through the community cadres on </a:t>
            </a:r>
            <a:r>
              <a:rPr lang="en-ZW" sz="2000" dirty="0" err="1"/>
              <a:t>Chikanga</a:t>
            </a:r>
            <a:endParaRPr lang="en-ZW" sz="2000" dirty="0"/>
          </a:p>
          <a:p>
            <a:r>
              <a:rPr lang="en-ZW" sz="2000" dirty="0"/>
              <a:t>She was reported to have relocated to Chiredzi where stays with her parents</a:t>
            </a:r>
          </a:p>
          <a:p>
            <a:r>
              <a:rPr lang="en-ZW" sz="2000" dirty="0"/>
              <a:t>Transfer out was made to Chiredzi , </a:t>
            </a:r>
            <a:r>
              <a:rPr lang="en-ZW" sz="2000" dirty="0" err="1"/>
              <a:t>Tsvovhani</a:t>
            </a:r>
            <a:r>
              <a:rPr lang="en-ZW" sz="2000" dirty="0"/>
              <a:t> Clinic .</a:t>
            </a:r>
          </a:p>
          <a:p>
            <a:endParaRPr lang="en-ZW" sz="2000" dirty="0"/>
          </a:p>
        </p:txBody>
      </p:sp>
    </p:spTree>
    <p:extLst>
      <p:ext uri="{BB962C8B-B14F-4D97-AF65-F5344CB8AC3E}">
        <p14:creationId xmlns:p14="http://schemas.microsoft.com/office/powerpoint/2010/main" val="2763119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F7E741E8-8288-C5E8-2815-14CAF6249EA3}"/>
              </a:ext>
            </a:extLst>
          </p:cNvPr>
          <p:cNvGraphicFramePr>
            <a:graphicFrameLocks noGrp="1"/>
          </p:cNvGraphicFramePr>
          <p:nvPr>
            <p:ph idx="4294967295"/>
            <p:extLst>
              <p:ext uri="{D42A27DB-BD31-4B8C-83A1-F6EECF244321}">
                <p14:modId xmlns:p14="http://schemas.microsoft.com/office/powerpoint/2010/main" val="2361420208"/>
              </p:ext>
            </p:extLst>
          </p:nvPr>
        </p:nvGraphicFramePr>
        <p:xfrm>
          <a:off x="63610" y="71562"/>
          <a:ext cx="11990567" cy="6702950"/>
        </p:xfrm>
        <a:graphic>
          <a:graphicData uri="http://schemas.openxmlformats.org/drawingml/2006/table">
            <a:tbl>
              <a:tblPr firstRow="1" bandRow="1">
                <a:tableStyleId>{7DF18680-E054-41AD-8BC1-D1AEF772440D}</a:tableStyleId>
              </a:tblPr>
              <a:tblGrid>
                <a:gridCol w="2262238">
                  <a:extLst>
                    <a:ext uri="{9D8B030D-6E8A-4147-A177-3AD203B41FA5}">
                      <a16:colId xmlns:a16="http://schemas.microsoft.com/office/drawing/2014/main" val="3081070061"/>
                    </a:ext>
                  </a:extLst>
                </a:gridCol>
                <a:gridCol w="4268077">
                  <a:extLst>
                    <a:ext uri="{9D8B030D-6E8A-4147-A177-3AD203B41FA5}">
                      <a16:colId xmlns:a16="http://schemas.microsoft.com/office/drawing/2014/main" val="1255146157"/>
                    </a:ext>
                  </a:extLst>
                </a:gridCol>
                <a:gridCol w="5266785">
                  <a:extLst>
                    <a:ext uri="{9D8B030D-6E8A-4147-A177-3AD203B41FA5}">
                      <a16:colId xmlns:a16="http://schemas.microsoft.com/office/drawing/2014/main" val="1086649819"/>
                    </a:ext>
                  </a:extLst>
                </a:gridCol>
                <a:gridCol w="193467">
                  <a:extLst>
                    <a:ext uri="{9D8B030D-6E8A-4147-A177-3AD203B41FA5}">
                      <a16:colId xmlns:a16="http://schemas.microsoft.com/office/drawing/2014/main" val="666974532"/>
                    </a:ext>
                  </a:extLst>
                </a:gridCol>
              </a:tblGrid>
              <a:tr h="422923">
                <a:tc>
                  <a:txBody>
                    <a:bodyPr/>
                    <a:lstStyle/>
                    <a:p>
                      <a:r>
                        <a:rPr lang="en-ZW" sz="1500"/>
                        <a:t>Level</a:t>
                      </a:r>
                    </a:p>
                  </a:txBody>
                  <a:tcPr marL="76953" marR="76953" marT="38476" marB="38476"/>
                </a:tc>
                <a:tc>
                  <a:txBody>
                    <a:bodyPr/>
                    <a:lstStyle/>
                    <a:p>
                      <a:r>
                        <a:rPr lang="en-ZW" sz="1500"/>
                        <a:t>Challenge</a:t>
                      </a:r>
                    </a:p>
                  </a:txBody>
                  <a:tcPr marL="76953" marR="76953" marT="38476" marB="38476"/>
                </a:tc>
                <a:tc>
                  <a:txBody>
                    <a:bodyPr/>
                    <a:lstStyle/>
                    <a:p>
                      <a:r>
                        <a:rPr lang="en-ZW" sz="1500" dirty="0"/>
                        <a:t>Recommendations</a:t>
                      </a:r>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4071649150"/>
                  </a:ext>
                </a:extLst>
              </a:tr>
              <a:tr h="2153064">
                <a:tc>
                  <a:txBody>
                    <a:bodyPr/>
                    <a:lstStyle/>
                    <a:p>
                      <a:r>
                        <a:rPr lang="en-ZW" sz="1500" dirty="0"/>
                        <a:t>SW care level</a:t>
                      </a:r>
                    </a:p>
                  </a:txBody>
                  <a:tcPr marL="76953" marR="76953" marT="38476" marB="38476"/>
                </a:tc>
                <a:tc>
                  <a:txBody>
                    <a:bodyPr/>
                    <a:lstStyle/>
                    <a:p>
                      <a:r>
                        <a:rPr lang="en-ZW" sz="1500" dirty="0"/>
                        <a:t>Giving wrong addresses</a:t>
                      </a:r>
                    </a:p>
                    <a:p>
                      <a:r>
                        <a:rPr lang="en-ZW" sz="1500" dirty="0"/>
                        <a:t>Wrong phone numbers or even names</a:t>
                      </a:r>
                    </a:p>
                    <a:p>
                      <a:endParaRPr lang="en-ZW" sz="1500" dirty="0"/>
                    </a:p>
                    <a:p>
                      <a:endParaRPr lang="en-ZW" sz="1500" dirty="0"/>
                    </a:p>
                    <a:p>
                      <a:endParaRPr lang="en-ZW" sz="1500" dirty="0"/>
                    </a:p>
                    <a:p>
                      <a:endParaRPr lang="en-ZW" sz="1500" dirty="0"/>
                    </a:p>
                    <a:p>
                      <a:endParaRPr lang="en-ZW" sz="1500" dirty="0"/>
                    </a:p>
                    <a:p>
                      <a:r>
                        <a:rPr lang="en-ZW" sz="1500" dirty="0"/>
                        <a:t>Stigma and non disclosure</a:t>
                      </a:r>
                    </a:p>
                  </a:txBody>
                  <a:tcPr marL="76953" marR="76953" marT="38476" marB="38476"/>
                </a:tc>
                <a:tc>
                  <a:txBody>
                    <a:bodyPr/>
                    <a:lstStyle/>
                    <a:p>
                      <a:r>
                        <a:rPr lang="en-US" sz="1500" dirty="0"/>
                        <a:t>Ensure all patients give detailed phone and home contact information and a treatment </a:t>
                      </a:r>
                      <a:r>
                        <a:rPr lang="en-US" sz="1500" dirty="0" err="1"/>
                        <a:t>buddie</a:t>
                      </a:r>
                      <a:r>
                        <a:rPr lang="en-US" sz="1500" dirty="0"/>
                        <a:t> or trusted family member name and contact information for future contact</a:t>
                      </a:r>
                    </a:p>
                    <a:p>
                      <a:endParaRPr lang="en-US" sz="1500" dirty="0"/>
                    </a:p>
                    <a:p>
                      <a:r>
                        <a:rPr lang="en-US" sz="1500" dirty="0"/>
                        <a:t>Confirm a phone number when it is shared and at </a:t>
                      </a:r>
                      <a:r>
                        <a:rPr lang="en-US" sz="1500" b="1" u="sng" dirty="0">
                          <a:solidFill>
                            <a:srgbClr val="FF0000"/>
                          </a:solidFill>
                        </a:rPr>
                        <a:t>every visit</a:t>
                      </a:r>
                    </a:p>
                    <a:p>
                      <a:endParaRPr lang="en-ZW" sz="1500" dirty="0"/>
                    </a:p>
                    <a:p>
                      <a:r>
                        <a:rPr lang="en-ZW" sz="1500" dirty="0"/>
                        <a:t>Service providers should have many services they are offering as they do home visits</a:t>
                      </a:r>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1815678607"/>
                  </a:ext>
                </a:extLst>
              </a:tr>
              <a:tr h="711281">
                <a:tc>
                  <a:txBody>
                    <a:bodyPr/>
                    <a:lstStyle/>
                    <a:p>
                      <a:r>
                        <a:rPr lang="en-ZW" sz="1500"/>
                        <a:t>Facility/Programming challenges</a:t>
                      </a:r>
                    </a:p>
                  </a:txBody>
                  <a:tcPr marL="76953" marR="76953" marT="38476" marB="38476"/>
                </a:tc>
                <a:tc>
                  <a:txBody>
                    <a:bodyPr/>
                    <a:lstStyle/>
                    <a:p>
                      <a:r>
                        <a:rPr lang="en-ZW" sz="1500"/>
                        <a:t>Shortage of fuel, staff and vehicles to do home visits</a:t>
                      </a:r>
                    </a:p>
                  </a:txBody>
                  <a:tcPr marL="76953" marR="76953" marT="38476" marB="38476"/>
                </a:tc>
                <a:tc>
                  <a:txBody>
                    <a:bodyPr/>
                    <a:lstStyle/>
                    <a:p>
                      <a:r>
                        <a:rPr lang="en-ZW" sz="1500"/>
                        <a:t>Consistent availability of fuel ,Locum nurses and more vehicles at sites</a:t>
                      </a:r>
                    </a:p>
                  </a:txBody>
                  <a:tcPr marL="76953" marR="76953" marT="38476" marB="38476"/>
                </a:tc>
                <a:tc>
                  <a:txBody>
                    <a:bodyPr/>
                    <a:lstStyle/>
                    <a:p>
                      <a:endParaRPr lang="en-ZW" sz="1500" dirty="0"/>
                    </a:p>
                  </a:txBody>
                  <a:tcPr marL="76953" marR="76953" marT="38476" marB="38476"/>
                </a:tc>
                <a:extLst>
                  <a:ext uri="{0D108BD9-81ED-4DB2-BD59-A6C34878D82A}">
                    <a16:rowId xmlns:a16="http://schemas.microsoft.com/office/drawing/2014/main" val="2990341481"/>
                  </a:ext>
                </a:extLst>
              </a:tr>
              <a:tr h="583248">
                <a:tc>
                  <a:txBody>
                    <a:bodyPr/>
                    <a:lstStyle/>
                    <a:p>
                      <a:r>
                        <a:rPr lang="en-ZW" sz="1500" dirty="0"/>
                        <a:t>Strategic Information </a:t>
                      </a:r>
                    </a:p>
                  </a:txBody>
                  <a:tcPr marL="76953" marR="76953" marT="38476" marB="38476"/>
                </a:tc>
                <a:tc>
                  <a:txBody>
                    <a:bodyPr/>
                    <a:lstStyle/>
                    <a:p>
                      <a:r>
                        <a:rPr lang="en-ZW" sz="1500" dirty="0"/>
                        <a:t>No Defaulter tracking Cascade at facility and regional Level</a:t>
                      </a:r>
                    </a:p>
                  </a:txBody>
                  <a:tcPr marL="76953" marR="76953" marT="38476" marB="38476"/>
                </a:tc>
                <a:tc>
                  <a:txBody>
                    <a:bodyPr/>
                    <a:lstStyle/>
                    <a:p>
                      <a:r>
                        <a:rPr lang="en-ZW" sz="1500" dirty="0"/>
                        <a:t>Include a defaulter tracking cascade at subnational level</a:t>
                      </a:r>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3349976288"/>
                  </a:ext>
                </a:extLst>
              </a:tr>
              <a:tr h="1287994">
                <a:tc>
                  <a:txBody>
                    <a:bodyPr/>
                    <a:lstStyle/>
                    <a:p>
                      <a:r>
                        <a:rPr lang="en-ZW" sz="1500"/>
                        <a:t>Provider level</a:t>
                      </a:r>
                    </a:p>
                  </a:txBody>
                  <a:tcPr marL="76953" marR="76953" marT="38476" marB="38476"/>
                </a:tc>
                <a:tc>
                  <a:txBody>
                    <a:bodyPr/>
                    <a:lstStyle/>
                    <a:p>
                      <a:r>
                        <a:rPr lang="en-ZW" sz="1500"/>
                        <a:t>Phones not reachable</a:t>
                      </a:r>
                    </a:p>
                  </a:txBody>
                  <a:tcPr marL="76953" marR="76953" marT="38476" marB="38476"/>
                </a:tc>
                <a:tc>
                  <a:txBody>
                    <a:bodyPr/>
                    <a:lstStyle/>
                    <a:p>
                      <a:r>
                        <a:rPr lang="en-US" sz="1500" dirty="0"/>
                        <a:t>Stagger calls at different times of day and on different days, and evenings and weekends if possible, to maximize chances of reaching patient</a:t>
                      </a:r>
                      <a:endParaRPr lang="en-ZW" sz="1500" dirty="0"/>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1748642607"/>
                  </a:ext>
                </a:extLst>
              </a:tr>
              <a:tr h="583248">
                <a:tc>
                  <a:txBody>
                    <a:bodyPr/>
                    <a:lstStyle/>
                    <a:p>
                      <a:r>
                        <a:rPr lang="en-ZW" sz="1500" dirty="0"/>
                        <a:t>Policy Level</a:t>
                      </a:r>
                    </a:p>
                  </a:txBody>
                  <a:tcPr marL="76953" marR="76953" marT="38476" marB="38476"/>
                </a:tc>
                <a:tc>
                  <a:txBody>
                    <a:bodyPr/>
                    <a:lstStyle/>
                    <a:p>
                      <a:r>
                        <a:rPr lang="en-ZW" sz="1500" dirty="0"/>
                        <a:t>Clients who self transfer and cannot be identified if they receive medicines from other facilities</a:t>
                      </a:r>
                    </a:p>
                  </a:txBody>
                  <a:tcPr marL="76953" marR="76953" marT="38476" marB="38476"/>
                </a:tc>
                <a:tc>
                  <a:txBody>
                    <a:bodyPr/>
                    <a:lstStyle/>
                    <a:p>
                      <a:r>
                        <a:rPr lang="en-ZW" sz="1500" dirty="0"/>
                        <a:t>A functional electronic health record system at national level </a:t>
                      </a:r>
                      <a:r>
                        <a:rPr lang="en-ZW" sz="1500" dirty="0" err="1"/>
                        <a:t>e.g</a:t>
                      </a:r>
                      <a:r>
                        <a:rPr lang="en-ZW" sz="1500" dirty="0"/>
                        <a:t> E HR or EPMs at all sites nationally</a:t>
                      </a:r>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2740009816"/>
                  </a:ext>
                </a:extLst>
              </a:tr>
              <a:tr h="480596">
                <a:tc>
                  <a:txBody>
                    <a:bodyPr/>
                    <a:lstStyle/>
                    <a:p>
                      <a:endParaRPr lang="en-ZW" sz="1500"/>
                    </a:p>
                  </a:txBody>
                  <a:tcPr marL="76953" marR="76953" marT="38476" marB="38476"/>
                </a:tc>
                <a:tc>
                  <a:txBody>
                    <a:bodyPr/>
                    <a:lstStyle/>
                    <a:p>
                      <a:endParaRPr lang="en-ZW" sz="1500"/>
                    </a:p>
                  </a:txBody>
                  <a:tcPr marL="76953" marR="76953" marT="38476" marB="38476"/>
                </a:tc>
                <a:tc>
                  <a:txBody>
                    <a:bodyPr/>
                    <a:lstStyle/>
                    <a:p>
                      <a:endParaRPr lang="en-ZW" sz="1500"/>
                    </a:p>
                  </a:txBody>
                  <a:tcPr marL="76953" marR="76953" marT="38476" marB="38476"/>
                </a:tc>
                <a:tc>
                  <a:txBody>
                    <a:bodyPr/>
                    <a:lstStyle/>
                    <a:p>
                      <a:endParaRPr lang="en-ZW" sz="1500"/>
                    </a:p>
                  </a:txBody>
                  <a:tcPr marL="76953" marR="76953" marT="38476" marB="38476"/>
                </a:tc>
                <a:extLst>
                  <a:ext uri="{0D108BD9-81ED-4DB2-BD59-A6C34878D82A}">
                    <a16:rowId xmlns:a16="http://schemas.microsoft.com/office/drawing/2014/main" val="1230371926"/>
                  </a:ext>
                </a:extLst>
              </a:tr>
              <a:tr h="480596">
                <a:tc>
                  <a:txBody>
                    <a:bodyPr/>
                    <a:lstStyle/>
                    <a:p>
                      <a:endParaRPr lang="en-ZW" sz="1500"/>
                    </a:p>
                  </a:txBody>
                  <a:tcPr marL="76953" marR="76953" marT="38476" marB="38476"/>
                </a:tc>
                <a:tc>
                  <a:txBody>
                    <a:bodyPr/>
                    <a:lstStyle/>
                    <a:p>
                      <a:endParaRPr lang="en-ZW" sz="1500"/>
                    </a:p>
                  </a:txBody>
                  <a:tcPr marL="76953" marR="76953" marT="38476" marB="38476"/>
                </a:tc>
                <a:tc>
                  <a:txBody>
                    <a:bodyPr/>
                    <a:lstStyle/>
                    <a:p>
                      <a:endParaRPr lang="en-ZW" sz="1500"/>
                    </a:p>
                  </a:txBody>
                  <a:tcPr marL="76953" marR="76953" marT="38476" marB="38476"/>
                </a:tc>
                <a:tc>
                  <a:txBody>
                    <a:bodyPr/>
                    <a:lstStyle/>
                    <a:p>
                      <a:endParaRPr lang="en-ZW" sz="1500" dirty="0"/>
                    </a:p>
                  </a:txBody>
                  <a:tcPr marL="76953" marR="76953" marT="38476" marB="38476"/>
                </a:tc>
                <a:extLst>
                  <a:ext uri="{0D108BD9-81ED-4DB2-BD59-A6C34878D82A}">
                    <a16:rowId xmlns:a16="http://schemas.microsoft.com/office/drawing/2014/main" val="2430151413"/>
                  </a:ext>
                </a:extLst>
              </a:tr>
            </a:tbl>
          </a:graphicData>
        </a:graphic>
      </p:graphicFrame>
    </p:spTree>
    <p:extLst>
      <p:ext uri="{BB962C8B-B14F-4D97-AF65-F5344CB8AC3E}">
        <p14:creationId xmlns:p14="http://schemas.microsoft.com/office/powerpoint/2010/main" val="2390528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1C3659-5B3F-51AA-D385-BF95F1C9C6A6}"/>
              </a:ext>
            </a:extLst>
          </p:cNvPr>
          <p:cNvSpPr>
            <a:spLocks noGrp="1"/>
          </p:cNvSpPr>
          <p:nvPr>
            <p:ph type="title"/>
          </p:nvPr>
        </p:nvSpPr>
        <p:spPr>
          <a:xfrm>
            <a:off x="466722" y="586855"/>
            <a:ext cx="3201366" cy="3387497"/>
          </a:xfrm>
        </p:spPr>
        <p:txBody>
          <a:bodyPr anchor="b">
            <a:normAutofit/>
          </a:bodyPr>
          <a:lstStyle/>
          <a:p>
            <a:pPr algn="r"/>
            <a:r>
              <a:rPr lang="en-ZW" sz="4000">
                <a:solidFill>
                  <a:srgbClr val="FFFFFF"/>
                </a:solidFill>
              </a:rPr>
              <a:t>Best Practices </a:t>
            </a:r>
          </a:p>
        </p:txBody>
      </p:sp>
      <p:sp>
        <p:nvSpPr>
          <p:cNvPr id="7" name="Content Placeholder 2">
            <a:extLst>
              <a:ext uri="{FF2B5EF4-FFF2-40B4-BE49-F238E27FC236}">
                <a16:creationId xmlns:a16="http://schemas.microsoft.com/office/drawing/2014/main" id="{7EFE899F-2871-E92C-4196-6840AA9AE4D7}"/>
              </a:ext>
            </a:extLst>
          </p:cNvPr>
          <p:cNvSpPr>
            <a:spLocks noGrp="1"/>
          </p:cNvSpPr>
          <p:nvPr>
            <p:ph idx="1"/>
          </p:nvPr>
        </p:nvSpPr>
        <p:spPr>
          <a:xfrm>
            <a:off x="4810259" y="649480"/>
            <a:ext cx="6555347" cy="5546047"/>
          </a:xfrm>
        </p:spPr>
        <p:txBody>
          <a:bodyPr anchor="ctr">
            <a:normAutofit/>
          </a:bodyPr>
          <a:lstStyle/>
          <a:p>
            <a:pPr marL="0" indent="0">
              <a:buNone/>
            </a:pPr>
            <a:endParaRPr lang="en-ZW" sz="2000" dirty="0"/>
          </a:p>
          <a:p>
            <a:r>
              <a:rPr lang="en-ZW" sz="2000" dirty="0"/>
              <a:t>Diligent use of the Appointment Diary , Defaulter tracking register and Pocket Diary to help identify and document treatment interruptions </a:t>
            </a:r>
          </a:p>
          <a:p>
            <a:r>
              <a:rPr lang="en-ZW" sz="2000" dirty="0"/>
              <a:t>Community Cadres (Outreach Workers and Microplanners support in follow up of patients who interrupt treatment</a:t>
            </a:r>
          </a:p>
          <a:p>
            <a:r>
              <a:rPr lang="en-ZW" sz="2000" dirty="0"/>
              <a:t>Collaboration with ZHI cadres  who have motorcycles that are seconded to clinics and mainly focus on defaulter tracking in the community.</a:t>
            </a:r>
          </a:p>
          <a:p>
            <a:endParaRPr lang="en-ZW" sz="2000" dirty="0"/>
          </a:p>
          <a:p>
            <a:pPr marL="0" indent="0">
              <a:buNone/>
            </a:pPr>
            <a:endParaRPr lang="en-ZW" sz="2000" dirty="0"/>
          </a:p>
        </p:txBody>
      </p:sp>
    </p:spTree>
    <p:extLst>
      <p:ext uri="{BB962C8B-B14F-4D97-AF65-F5344CB8AC3E}">
        <p14:creationId xmlns:p14="http://schemas.microsoft.com/office/powerpoint/2010/main" val="2579632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12D8C7-E01A-60F3-2D75-E6DC05B5CCAD}"/>
              </a:ext>
            </a:extLst>
          </p:cNvPr>
          <p:cNvSpPr>
            <a:spLocks noGrp="1"/>
          </p:cNvSpPr>
          <p:nvPr>
            <p:ph type="title"/>
          </p:nvPr>
        </p:nvSpPr>
        <p:spPr>
          <a:xfrm>
            <a:off x="466722" y="586855"/>
            <a:ext cx="3201366" cy="3387497"/>
          </a:xfrm>
        </p:spPr>
        <p:txBody>
          <a:bodyPr anchor="b">
            <a:normAutofit/>
          </a:bodyPr>
          <a:lstStyle/>
          <a:p>
            <a:pPr algn="r"/>
            <a:r>
              <a:rPr lang="en-ZW" sz="4000">
                <a:solidFill>
                  <a:srgbClr val="FFFFFF"/>
                </a:solidFill>
              </a:rPr>
              <a:t>WAY FORWARD</a:t>
            </a:r>
          </a:p>
        </p:txBody>
      </p:sp>
      <p:sp>
        <p:nvSpPr>
          <p:cNvPr id="3" name="Content Placeholder 2">
            <a:extLst>
              <a:ext uri="{FF2B5EF4-FFF2-40B4-BE49-F238E27FC236}">
                <a16:creationId xmlns:a16="http://schemas.microsoft.com/office/drawing/2014/main" id="{1835FC68-46BC-67AF-392D-4A59FC78FAFB}"/>
              </a:ext>
            </a:extLst>
          </p:cNvPr>
          <p:cNvSpPr>
            <a:spLocks noGrp="1"/>
          </p:cNvSpPr>
          <p:nvPr>
            <p:ph idx="1"/>
          </p:nvPr>
        </p:nvSpPr>
        <p:spPr>
          <a:xfrm>
            <a:off x="4581727" y="649480"/>
            <a:ext cx="3025303" cy="5546047"/>
          </a:xfrm>
        </p:spPr>
        <p:txBody>
          <a:bodyPr anchor="ctr">
            <a:normAutofit/>
          </a:bodyPr>
          <a:lstStyle/>
          <a:p>
            <a:r>
              <a:rPr lang="en-ZW" sz="2000" dirty="0"/>
              <a:t>How best can we address our challenges</a:t>
            </a:r>
          </a:p>
          <a:p>
            <a:r>
              <a:rPr lang="en-ZW" sz="2000" dirty="0"/>
              <a:t>How can we adopt and scale up best practices</a:t>
            </a:r>
          </a:p>
          <a:p>
            <a:endParaRPr lang="en-ZW" sz="2000" dirty="0"/>
          </a:p>
        </p:txBody>
      </p:sp>
      <p:pic>
        <p:nvPicPr>
          <p:cNvPr id="7" name="Graphic 6" descr="Questions">
            <a:extLst>
              <a:ext uri="{FF2B5EF4-FFF2-40B4-BE49-F238E27FC236}">
                <a16:creationId xmlns:a16="http://schemas.microsoft.com/office/drawing/2014/main" id="{67F9E7CB-CA49-727C-D27B-29998A4EFF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9502" y="1627051"/>
            <a:ext cx="3615776" cy="3615776"/>
          </a:xfrm>
          <a:prstGeom prst="rect">
            <a:avLst/>
          </a:prstGeom>
        </p:spPr>
      </p:pic>
    </p:spTree>
    <p:extLst>
      <p:ext uri="{BB962C8B-B14F-4D97-AF65-F5344CB8AC3E}">
        <p14:creationId xmlns:p14="http://schemas.microsoft.com/office/powerpoint/2010/main" val="1202491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09028F-CAB6-9DB6-D7FC-44ED202E3382}"/>
              </a:ext>
            </a:extLst>
          </p:cNvPr>
          <p:cNvSpPr>
            <a:spLocks noGrp="1"/>
          </p:cNvSpPr>
          <p:nvPr>
            <p:ph type="title"/>
          </p:nvPr>
        </p:nvSpPr>
        <p:spPr>
          <a:xfrm>
            <a:off x="586478" y="1683756"/>
            <a:ext cx="3115265" cy="2396359"/>
          </a:xfrm>
        </p:spPr>
        <p:txBody>
          <a:bodyPr anchor="b">
            <a:normAutofit/>
          </a:bodyPr>
          <a:lstStyle/>
          <a:p>
            <a:pPr algn="r"/>
            <a:r>
              <a:rPr lang="en-ZW" sz="4000">
                <a:solidFill>
                  <a:srgbClr val="FFFFFF"/>
                </a:solidFill>
              </a:rPr>
              <a:t>Conclusion</a:t>
            </a:r>
          </a:p>
        </p:txBody>
      </p:sp>
      <p:graphicFrame>
        <p:nvGraphicFramePr>
          <p:cNvPr id="22" name="Content Placeholder 2">
            <a:extLst>
              <a:ext uri="{FF2B5EF4-FFF2-40B4-BE49-F238E27FC236}">
                <a16:creationId xmlns:a16="http://schemas.microsoft.com/office/drawing/2014/main" id="{F5429B7E-5373-0A8A-DFB0-C855E024E488}"/>
              </a:ext>
            </a:extLst>
          </p:cNvPr>
          <p:cNvGraphicFramePr>
            <a:graphicFrameLocks noGrp="1"/>
          </p:cNvGraphicFramePr>
          <p:nvPr>
            <p:ph idx="1"/>
            <p:extLst>
              <p:ext uri="{D42A27DB-BD31-4B8C-83A1-F6EECF244321}">
                <p14:modId xmlns:p14="http://schemas.microsoft.com/office/powerpoint/2010/main" val="398776471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9561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C73E1DE-C4AC-9999-1339-DD6A261B690E}"/>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Thank you</a:t>
            </a:r>
          </a:p>
        </p:txBody>
      </p:sp>
      <p:pic>
        <p:nvPicPr>
          <p:cNvPr id="23" name="Graphic 22" descr="Handshake">
            <a:extLst>
              <a:ext uri="{FF2B5EF4-FFF2-40B4-BE49-F238E27FC236}">
                <a16:creationId xmlns:a16="http://schemas.microsoft.com/office/drawing/2014/main" id="{821367C2-1FC3-8D38-0017-EE589CE45B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30" name="Group 29">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31" name="Freeform: Shape 30">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57830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61A678EA21854D998ED35E2EF08513" ma:contentTypeVersion="5" ma:contentTypeDescription="Create a new document." ma:contentTypeScope="" ma:versionID="ac3023c406e25e0739dad904742a9ee2">
  <xsd:schema xmlns:xsd="http://www.w3.org/2001/XMLSchema" xmlns:xs="http://www.w3.org/2001/XMLSchema" xmlns:p="http://schemas.microsoft.com/office/2006/metadata/properties" xmlns:ns3="d99360ea-79a9-4eff-9237-83b7a28911f1" targetNamespace="http://schemas.microsoft.com/office/2006/metadata/properties" ma:root="true" ma:fieldsID="7ff380ec3c21c9e93c54c54b9f135e2c" ns3:_="">
    <xsd:import namespace="d99360ea-79a9-4eff-9237-83b7a28911f1"/>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360ea-79a9-4eff-9237-83b7a28911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99360ea-79a9-4eff-9237-83b7a28911f1" xsi:nil="true"/>
  </documentManagement>
</p:properties>
</file>

<file path=customXml/itemProps1.xml><?xml version="1.0" encoding="utf-8"?>
<ds:datastoreItem xmlns:ds="http://schemas.openxmlformats.org/officeDocument/2006/customXml" ds:itemID="{AB148433-6DCA-4C1E-B5F1-896979531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9360ea-79a9-4eff-9237-83b7a28911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59DDE3-DEA6-4359-AABF-6F753E4B51F5}">
  <ds:schemaRefs>
    <ds:schemaRef ds:uri="http://schemas.microsoft.com/sharepoint/v3/contenttype/forms"/>
  </ds:schemaRefs>
</ds:datastoreItem>
</file>

<file path=customXml/itemProps3.xml><?xml version="1.0" encoding="utf-8"?>
<ds:datastoreItem xmlns:ds="http://schemas.openxmlformats.org/officeDocument/2006/customXml" ds:itemID="{374A013F-866C-4356-9211-A22CE4A1D512}">
  <ds:schemaRefs>
    <ds:schemaRef ds:uri="http://schemas.microsoft.com/office/infopath/2007/PartnerControls"/>
    <ds:schemaRef ds:uri="http://purl.org/dc/dcmitype/"/>
    <ds:schemaRef ds:uri="http://schemas.microsoft.com/office/2006/metadata/properties"/>
    <ds:schemaRef ds:uri="http://purl.org/dc/elements/1.1/"/>
    <ds:schemaRef ds:uri="http://purl.org/dc/terms/"/>
    <ds:schemaRef ds:uri="d99360ea-79a9-4eff-9237-83b7a28911f1"/>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2232</TotalTime>
  <Words>3662</Words>
  <Application>Microsoft Office PowerPoint</Application>
  <PresentationFormat>Widescreen</PresentationFormat>
  <Paragraphs>377</Paragraphs>
  <Slides>43</Slides>
  <Notes>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43</vt:i4>
      </vt:variant>
    </vt:vector>
  </HeadingPairs>
  <TitlesOfParts>
    <vt:vector size="57" baseType="lpstr">
      <vt:lpstr>Arial</vt:lpstr>
      <vt:lpstr>Calibri</vt:lpstr>
      <vt:lpstr>Calibri </vt:lpstr>
      <vt:lpstr>Calibri Light</vt:lpstr>
      <vt:lpstr>Cambria</vt:lpstr>
      <vt:lpstr>Carlito</vt:lpstr>
      <vt:lpstr>Century Gothic</vt:lpstr>
      <vt:lpstr>ElsevierGulliver</vt:lpstr>
      <vt:lpstr>Noto Sans Symbols</vt:lpstr>
      <vt:lpstr>Open Sans</vt:lpstr>
      <vt:lpstr>Quattrocento Sans</vt:lpstr>
      <vt:lpstr>Times New Roman</vt:lpstr>
      <vt:lpstr>Office Theme</vt:lpstr>
      <vt:lpstr>1_Office Theme</vt:lpstr>
      <vt:lpstr>  Defaulter Tracking and Interruption To Treatment</vt:lpstr>
      <vt:lpstr>CASE PRESENTATION</vt:lpstr>
      <vt:lpstr>Literature Review</vt:lpstr>
      <vt:lpstr>Literature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DEFAULTER TRACKING SOP</vt:lpstr>
      <vt:lpstr>Defaulter Tracking SOP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data collection &amp; reporting processes</vt:lpstr>
      <vt:lpstr>PowerPoint Presentation</vt:lpstr>
      <vt:lpstr>MER Indicators Used to Understand Retention</vt:lpstr>
      <vt:lpstr>DSD TX_NET_NEW Waterfall Analysis (Q3-Q4)</vt:lpstr>
      <vt:lpstr>Progress of the presented Case</vt:lpstr>
      <vt:lpstr>PowerPoint Presentation</vt:lpstr>
      <vt:lpstr>Best Practices </vt:lpstr>
      <vt:lpstr>WAY FORWARD</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Meetings Presentation Template</dc:title>
  <dc:creator>Byrone Chingombe</dc:creator>
  <cp:lastModifiedBy>Phillip Chida</cp:lastModifiedBy>
  <cp:revision>26</cp:revision>
  <dcterms:created xsi:type="dcterms:W3CDTF">2022-12-06T08:02:58Z</dcterms:created>
  <dcterms:modified xsi:type="dcterms:W3CDTF">2023-05-05T05:57:38Z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0x0101000C61A678EA21854D998ED35E2EF08513</vt:lpwstr>
  </property>
</Properties>
</file>